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52"/>
  </p:notesMasterIdLst>
  <p:sldIdLst>
    <p:sldId id="256" r:id="rId2"/>
    <p:sldId id="291" r:id="rId3"/>
    <p:sldId id="271" r:id="rId4"/>
    <p:sldId id="257" r:id="rId5"/>
    <p:sldId id="331" r:id="rId6"/>
    <p:sldId id="336" r:id="rId7"/>
    <p:sldId id="301" r:id="rId8"/>
    <p:sldId id="332" r:id="rId9"/>
    <p:sldId id="327" r:id="rId10"/>
    <p:sldId id="339" r:id="rId11"/>
    <p:sldId id="350" r:id="rId12"/>
    <p:sldId id="351" r:id="rId13"/>
    <p:sldId id="352" r:id="rId14"/>
    <p:sldId id="353" r:id="rId15"/>
    <p:sldId id="354" r:id="rId16"/>
    <p:sldId id="355" r:id="rId17"/>
    <p:sldId id="347" r:id="rId18"/>
    <p:sldId id="348" r:id="rId19"/>
    <p:sldId id="273" r:id="rId20"/>
    <p:sldId id="362" r:id="rId21"/>
    <p:sldId id="365" r:id="rId22"/>
    <p:sldId id="363" r:id="rId23"/>
    <p:sldId id="330" r:id="rId24"/>
    <p:sldId id="281" r:id="rId25"/>
    <p:sldId id="266" r:id="rId26"/>
    <p:sldId id="267" r:id="rId27"/>
    <p:sldId id="283" r:id="rId28"/>
    <p:sldId id="375" r:id="rId29"/>
    <p:sldId id="356" r:id="rId30"/>
    <p:sldId id="357" r:id="rId31"/>
    <p:sldId id="371" r:id="rId32"/>
    <p:sldId id="258" r:id="rId33"/>
    <p:sldId id="259" r:id="rId34"/>
    <p:sldId id="260" r:id="rId35"/>
    <p:sldId id="261" r:id="rId36"/>
    <p:sldId id="262" r:id="rId37"/>
    <p:sldId id="263" r:id="rId38"/>
    <p:sldId id="264" r:id="rId39"/>
    <p:sldId id="372" r:id="rId40"/>
    <p:sldId id="373" r:id="rId41"/>
    <p:sldId id="298" r:id="rId42"/>
    <p:sldId id="374" r:id="rId43"/>
    <p:sldId id="359" r:id="rId44"/>
    <p:sldId id="320" r:id="rId45"/>
    <p:sldId id="335" r:id="rId46"/>
    <p:sldId id="337" r:id="rId47"/>
    <p:sldId id="338" r:id="rId48"/>
    <p:sldId id="310" r:id="rId49"/>
    <p:sldId id="296" r:id="rId50"/>
    <p:sldId id="342"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94C89F"/>
    <a:srgbClr val="2B3A1E"/>
    <a:srgbClr val="4E6935"/>
    <a:srgbClr val="5B7A3E"/>
    <a:srgbClr val="698E48"/>
    <a:srgbClr val="8CB369"/>
    <a:srgbClr val="D79233"/>
    <a:srgbClr val="0094C6"/>
    <a:srgbClr val="E3816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43" autoAdjust="0"/>
    <p:restoredTop sz="90476" autoAdjust="0"/>
  </p:normalViewPr>
  <p:slideViewPr>
    <p:cSldViewPr snapToGrid="0" snapToObjects="1">
      <p:cViewPr varScale="1">
        <p:scale>
          <a:sx n="66" d="100"/>
          <a:sy n="66" d="100"/>
        </p:scale>
        <p:origin x="1668" y="72"/>
      </p:cViewPr>
      <p:guideLst>
        <p:guide orient="horz" pos="2160"/>
        <p:guide pos="2880"/>
      </p:guideLst>
    </p:cSldViewPr>
  </p:slideViewPr>
  <p:outlineViewPr>
    <p:cViewPr>
      <p:scale>
        <a:sx n="33" d="100"/>
        <a:sy n="33" d="100"/>
      </p:scale>
      <p:origin x="0" y="-310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hdphoto1.wdp>
</file>

<file path=ppt/media/hdphoto2.wdp>
</file>

<file path=ppt/media/hdphoto3.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jpg>
</file>

<file path=ppt/media/image36.png>
</file>

<file path=ppt/media/image37.png>
</file>

<file path=ppt/media/image38.png>
</file>

<file path=ppt/media/image39.sv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jpeg>
</file>

<file path=ppt/media/image60.PNG>
</file>

<file path=ppt/media/image61.png>
</file>

<file path=ppt/media/image62.png>
</file>

<file path=ppt/media/image63.png>
</file>

<file path=ppt/media/image64.jpeg>
</file>

<file path=ppt/media/image65.png>
</file>

<file path=ppt/media/image66.png>
</file>

<file path=ppt/media/image67.png>
</file>

<file path=ppt/media/image68.png>
</file>

<file path=ppt/media/image69.png>
</file>

<file path=ppt/media/image7.jpe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5/27/2022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It is important at this point to emphasize that there will be lots of new material covered.</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Create Hypothesis – use the example of how phytoplankton in a lake need nutrients to grow, so an increase in nutrients (e.g., nitrogen and phosphorus) would be expected to increase the phytoplankton biomass in a lake</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10</a:t>
            </a:fld>
            <a:endParaRPr lang="en-US"/>
          </a:p>
        </p:txBody>
      </p:sp>
    </p:spTree>
    <p:extLst>
      <p:ext uri="{BB962C8B-B14F-4D97-AF65-F5344CB8AC3E}">
        <p14:creationId xmlns:p14="http://schemas.microsoft.com/office/powerpoint/2010/main" val="4156109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 Model – use data to build a mathematical model to describe the observations.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Driver data are variables (such as light and water temperature) which can be used to drive the model.</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19207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Quantify uncertainty – key step, there are also different types of uncertainty sources include: driver, model, parameter, initial conditions</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1665446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Generate Forecast – using the model for phytoplankton concentrations, we will drive it using weather forecast data to generate an ecological forecast.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key part of what makes a forecast is that it is driven by forecasted variables.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shows a forecast for primary productivity (represented as concentration of chlorophyll-a) in a lake with each line showing a different potential future. It is from this distribution of the lines that we can calculate the confidence intervals and hence the uncertainty.</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13</a:t>
            </a:fld>
            <a:endParaRPr lang="en-US"/>
          </a:p>
        </p:txBody>
      </p:sp>
    </p:spTree>
    <p:extLst>
      <p:ext uri="{BB962C8B-B14F-4D97-AF65-F5344CB8AC3E}">
        <p14:creationId xmlns:p14="http://schemas.microsoft.com/office/powerpoint/2010/main" val="3776224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Communicate Forecast – potential stakeholders being a water resource manager for a drinking water reservoir.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different ways to communicate a forecast, but this is a critical step as a forecast is not effective for helping management if it is not communicated effectively to end users/stakeholders.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plot shows the distribution of the forecast where the solid line is the median and the shaded regions indicate the 95% confidence interval.</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14</a:t>
            </a:fld>
            <a:endParaRPr lang="en-US"/>
          </a:p>
        </p:txBody>
      </p:sp>
    </p:spTree>
    <p:extLst>
      <p:ext uri="{BB962C8B-B14F-4D97-AF65-F5344CB8AC3E}">
        <p14:creationId xmlns:p14="http://schemas.microsoft.com/office/powerpoint/2010/main" val="204691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Assess Forecast – Example is for chlorophyll-a, where the forecast median is represented by the solid line and the 95% confidence intervals are represented by the shaded area and observations are the orange points. Here it is predicting observed conditions relatively accurately.</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15</a:t>
            </a:fld>
            <a:endParaRPr lang="en-US"/>
          </a:p>
        </p:txBody>
      </p:sp>
    </p:spTree>
    <p:extLst>
      <p:ext uri="{BB962C8B-B14F-4D97-AF65-F5344CB8AC3E}">
        <p14:creationId xmlns:p14="http://schemas.microsoft.com/office/powerpoint/2010/main" val="3686392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Update model – used if model is not accurately predicting observations, can be done by updating model parameters, adding new driver variable.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initially in your model you had the uptake of nutrients in your model by phytoplankton to be relatively, so you might revisit the model and decide to increase the rate of nutrient uptake within the model.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the example shows the original forecast (in green) and then the updated model forecast (red) which matches observations closer.</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16</a:t>
            </a:fld>
            <a:endParaRPr lang="en-US"/>
          </a:p>
        </p:txBody>
      </p:sp>
    </p:spTree>
    <p:extLst>
      <p:ext uri="{BB962C8B-B14F-4D97-AF65-F5344CB8AC3E}">
        <p14:creationId xmlns:p14="http://schemas.microsoft.com/office/powerpoint/2010/main" val="38158550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As time moves forwards you will repeat the cycle as you generate new forecasts and then update your model with new observations. This is why we call refer to the forecast cycle as “</a:t>
            </a:r>
            <a:r>
              <a:rPr lang="en-US" sz="1200" b="1" kern="1200" dirty="0">
                <a:solidFill>
                  <a:schemeClr val="tx1"/>
                </a:solidFill>
                <a:effectLst/>
                <a:latin typeface="+mn-lt"/>
                <a:ea typeface="+mn-ea"/>
                <a:cs typeface="+mn-cs"/>
              </a:rPr>
              <a:t>iterative</a:t>
            </a:r>
            <a:r>
              <a:rPr lang="en-US" sz="1200" kern="1200" dirty="0">
                <a:solidFill>
                  <a:schemeClr val="tx1"/>
                </a:solidFill>
                <a:effectLst/>
                <a:latin typeface="+mn-lt"/>
                <a:ea typeface="+mn-ea"/>
                <a:cs typeface="+mn-cs"/>
              </a:rPr>
              <a: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17</a:t>
            </a:fld>
            <a:endParaRPr lang="en-US"/>
          </a:p>
        </p:txBody>
      </p:sp>
    </p:spTree>
    <p:extLst>
      <p:ext uri="{BB962C8B-B14F-4D97-AF65-F5344CB8AC3E}">
        <p14:creationId xmlns:p14="http://schemas.microsoft.com/office/powerpoint/2010/main" val="4219850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simple version of a model is a linear model: “y = mx + b”, but today we will be using a model to predict chlorophyll-a concentrations in a lake, where chlorophyll is the "y" in the equation but will add in other drivers such as surface water temperature and incoming light.</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18</a:t>
            </a:fld>
            <a:endParaRPr lang="en-US"/>
          </a:p>
        </p:txBody>
      </p:sp>
    </p:spTree>
    <p:extLst>
      <p:ext uri="{BB962C8B-B14F-4D97-AF65-F5344CB8AC3E}">
        <p14:creationId xmlns:p14="http://schemas.microsoft.com/office/powerpoint/2010/main" val="3667730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Primary productivity is the </a:t>
            </a:r>
            <a:r>
              <a:rPr lang="en-US" sz="1200" b="1" kern="1200" dirty="0">
                <a:solidFill>
                  <a:schemeClr val="tx1"/>
                </a:solidFill>
                <a:effectLst/>
                <a:latin typeface="+mn-lt"/>
                <a:ea typeface="+mn-ea"/>
                <a:cs typeface="+mn-cs"/>
              </a:rPr>
              <a:t>productivity</a:t>
            </a:r>
            <a:r>
              <a:rPr lang="en-US" sz="1200" kern="1200" dirty="0">
                <a:solidFill>
                  <a:schemeClr val="tx1"/>
                </a:solidFill>
                <a:effectLst/>
                <a:latin typeface="+mn-lt"/>
                <a:ea typeface="+mn-ea"/>
                <a:cs typeface="+mn-cs"/>
              </a:rPr>
              <a:t> of the </a:t>
            </a:r>
            <a:r>
              <a:rPr lang="en-US" sz="1200" kern="1200" dirty="0" err="1">
                <a:solidFill>
                  <a:schemeClr val="tx1"/>
                </a:solidFill>
                <a:effectLst/>
                <a:latin typeface="+mn-lt"/>
                <a:ea typeface="+mn-ea"/>
                <a:cs typeface="+mn-cs"/>
              </a:rPr>
              <a:t>photosynthesizers</a:t>
            </a:r>
            <a:r>
              <a:rPr lang="en-US" sz="1200" kern="1200" dirty="0">
                <a:solidFill>
                  <a:schemeClr val="tx1"/>
                </a:solidFill>
                <a:effectLst/>
                <a:latin typeface="+mn-lt"/>
                <a:ea typeface="+mn-ea"/>
                <a:cs typeface="+mn-cs"/>
              </a:rPr>
              <a:t> at the base of the food chain in aquatic ecosystems.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Phytoplankton photosynthesize in the water column by taking up nutrients and using light to convert carbon dioxide into oxygen and sugars.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Water temperature can affect the energy required to photosynthesize. Zooplankton graze on phytoplankton.</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19</a:t>
            </a:fld>
            <a:endParaRPr lang="en-US"/>
          </a:p>
        </p:txBody>
      </p:sp>
    </p:spTree>
    <p:extLst>
      <p:ext uri="{BB962C8B-B14F-4D97-AF65-F5344CB8AC3E}">
        <p14:creationId xmlns:p14="http://schemas.microsoft.com/office/powerpoint/2010/main" val="301267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600" kern="1200" dirty="0">
                <a:solidFill>
                  <a:schemeClr val="tx1"/>
                </a:solidFill>
                <a:effectLst/>
                <a:latin typeface="+mn-lt"/>
                <a:ea typeface="+mn-ea"/>
                <a:cs typeface="+mn-cs"/>
              </a:rPr>
              <a:t>Quick road map of what will be covered in this lesson</a:t>
            </a:r>
          </a:p>
        </p:txBody>
      </p:sp>
      <p:sp>
        <p:nvSpPr>
          <p:cNvPr id="4" name="Slide Number Placeholder 3"/>
          <p:cNvSpPr>
            <a:spLocks noGrp="1"/>
          </p:cNvSpPr>
          <p:nvPr>
            <p:ph type="sldNum" sz="quarter" idx="10"/>
          </p:nvPr>
        </p:nvSpPr>
        <p:spPr/>
        <p:txBody>
          <a:bodyPr/>
          <a:lstStyle/>
          <a:p>
            <a:fld id="{58020EE3-0E66-7545-AD0E-C93C74C0187D}" type="slidenum">
              <a:rPr lang="en-US" smtClean="0"/>
              <a:t>2</a:t>
            </a:fld>
            <a:endParaRPr lang="en-US"/>
          </a:p>
        </p:txBody>
      </p:sp>
    </p:spTree>
    <p:extLst>
      <p:ext uri="{BB962C8B-B14F-4D97-AF65-F5344CB8AC3E}">
        <p14:creationId xmlns:p14="http://schemas.microsoft.com/office/powerpoint/2010/main" val="2436945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 primary productivity model is a simple food web model with a producer, consumer and nutrients. </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For the terrestrial model, plants use sunlight to grow, deer consume the plants and then when the deer die, they decompose, and nutrients become available for plants. </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For the aquatic model, phytoplankton take up nutrients from the water column and photosynthesize using sunlight, zooplankton graze on the phytoplankton</a:t>
            </a:r>
            <a:r>
              <a:rPr lang="en-US" sz="1200" u="sng"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and then when they die their nutrients become available for uptake of phytoplankton. </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20</a:t>
            </a:fld>
            <a:endParaRPr lang="en-US"/>
          </a:p>
        </p:txBody>
      </p:sp>
    </p:spTree>
    <p:extLst>
      <p:ext uri="{BB962C8B-B14F-4D97-AF65-F5344CB8AC3E}">
        <p14:creationId xmlns:p14="http://schemas.microsoft.com/office/powerpoint/2010/main" val="30222959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 are going to simplify the model further to just focus on phytoplankton and nutrients. So we will eliminate the consumer, zooplankton.</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21</a:t>
            </a:fld>
            <a:endParaRPr lang="en-US"/>
          </a:p>
        </p:txBody>
      </p:sp>
    </p:spTree>
    <p:extLst>
      <p:ext uri="{BB962C8B-B14F-4D97-AF65-F5344CB8AC3E}">
        <p14:creationId xmlns:p14="http://schemas.microsoft.com/office/powerpoint/2010/main" val="41208975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Which leaves us with the producer phytoplankton and nutrients. Phytoplankton uptake nutrients and increase in concentration and the mortality, or death of phytoplankton, increases the availability of nutrients.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driving variables of our model, we will be using incoming light and can add in the influence of surface water temperature.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simplified model is the “Nutrient-Phytoplankton model” or NP model.</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22</a:t>
            </a:fld>
            <a:endParaRPr lang="en-US"/>
          </a:p>
        </p:txBody>
      </p:sp>
    </p:spTree>
    <p:extLst>
      <p:ext uri="{BB962C8B-B14F-4D97-AF65-F5344CB8AC3E}">
        <p14:creationId xmlns:p14="http://schemas.microsoft.com/office/powerpoint/2010/main" val="732392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National Ecological Observatory Network (NEON) is a continental-scale observatory designed to collect long-term open access ecological data to better understand how U.S. terrestrial and aquatic ecosystems are changing. Today we will be forecasting primary productivity at a NEON lake site.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23</a:t>
            </a:fld>
            <a:endParaRPr lang="en-US"/>
          </a:p>
        </p:txBody>
      </p:sp>
    </p:spTree>
    <p:extLst>
      <p:ext uri="{BB962C8B-B14F-4D97-AF65-F5344CB8AC3E}">
        <p14:creationId xmlns:p14="http://schemas.microsoft.com/office/powerpoint/2010/main" val="23322634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Learning objectives!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Talk through these with the students one by one: use the embedded animations to sequentially show each of the six bullet points.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importantly, the goal here is to have students develop their own ecological model for their aquatic ecosystem, and then step through each stage of the forecast cycle.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They will then make mini-presentations to share their forecast results at the end of Activity B.</a:t>
            </a:r>
          </a:p>
          <a:p>
            <a:endParaRPr lang="en-US" dirty="0"/>
          </a:p>
        </p:txBody>
      </p:sp>
      <p:sp>
        <p:nvSpPr>
          <p:cNvPr id="4" name="Slide Number Placeholder 3"/>
          <p:cNvSpPr>
            <a:spLocks noGrp="1"/>
          </p:cNvSpPr>
          <p:nvPr>
            <p:ph type="sldNum" sz="quarter" idx="10"/>
          </p:nvPr>
        </p:nvSpPr>
        <p:spPr/>
        <p:txBody>
          <a:bodyPr/>
          <a:lstStyle/>
          <a:p>
            <a:fld id="{58020EE3-0E66-7545-AD0E-C93C74C0187D}" type="slidenum">
              <a:rPr lang="en-US" smtClean="0"/>
              <a:t>24</a:t>
            </a:fld>
            <a:endParaRPr lang="en-US"/>
          </a:p>
        </p:txBody>
      </p:sp>
    </p:spTree>
    <p:extLst>
      <p:ext uri="{BB962C8B-B14F-4D97-AF65-F5344CB8AC3E}">
        <p14:creationId xmlns:p14="http://schemas.microsoft.com/office/powerpoint/2010/main" val="38330937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Introduce Activity A, which has five objectives (have students work in pairs).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Select and view a NEON site</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Inspect the data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Explore variable relationships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Understand model</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Build model and test scenarios</a:t>
            </a:r>
            <a:endParaRPr lang="en-US" dirty="0"/>
          </a:p>
        </p:txBody>
      </p:sp>
      <p:sp>
        <p:nvSpPr>
          <p:cNvPr id="4" name="Slide Number Placeholder 3"/>
          <p:cNvSpPr>
            <a:spLocks noGrp="1"/>
          </p:cNvSpPr>
          <p:nvPr>
            <p:ph type="sldNum" sz="quarter" idx="10"/>
          </p:nvPr>
        </p:nvSpPr>
        <p:spPr/>
        <p:txBody>
          <a:bodyPr/>
          <a:lstStyle/>
          <a:p>
            <a:fld id="{58020EE3-0E66-7545-AD0E-C93C74C0187D}" type="slidenum">
              <a:rPr lang="en-US" smtClean="0"/>
              <a:t>25</a:t>
            </a:fld>
            <a:endParaRPr lang="en-US"/>
          </a:p>
        </p:txBody>
      </p:sp>
    </p:spTree>
    <p:extLst>
      <p:ext uri="{BB962C8B-B14F-4D97-AF65-F5344CB8AC3E}">
        <p14:creationId xmlns:p14="http://schemas.microsoft.com/office/powerpoint/2010/main" val="13435434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Activity B – continue working in pairs and answer the questions individually. Step through each step of the forecast cycle</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Quantify forecast uncertainty</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Generate a forecast of primary productivity for your site</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Communicate forecast</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Assess forecast with data</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Update model to improve forecast</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Generate the next forecast</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At the end of Activity B, regroup as a class and each of the groups present the results from their forecast and how their forecast got better or worse over time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26</a:t>
            </a:fld>
            <a:endParaRPr lang="en-US"/>
          </a:p>
        </p:txBody>
      </p:sp>
    </p:spTree>
    <p:extLst>
      <p:ext uri="{BB962C8B-B14F-4D97-AF65-F5344CB8AC3E}">
        <p14:creationId xmlns:p14="http://schemas.microsoft.com/office/powerpoint/2010/main" val="396611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Activity C – if there is time, students can repeat the forecasting activity (Activity B) with a different site. </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27</a:t>
            </a:fld>
            <a:endParaRPr lang="en-US"/>
          </a:p>
        </p:txBody>
      </p:sp>
    </p:spTree>
    <p:extLst>
      <p:ext uri="{BB962C8B-B14F-4D97-AF65-F5344CB8AC3E}">
        <p14:creationId xmlns:p14="http://schemas.microsoft.com/office/powerpoint/2010/main" val="4275477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instructor may want to edit this slide beforehand to a priori ensure that students use the same method for accessing module.</a:t>
            </a:r>
          </a:p>
        </p:txBody>
      </p:sp>
      <p:sp>
        <p:nvSpPr>
          <p:cNvPr id="4" name="Slide Number Placeholder 3"/>
          <p:cNvSpPr>
            <a:spLocks noGrp="1"/>
          </p:cNvSpPr>
          <p:nvPr>
            <p:ph type="sldNum" sz="quarter" idx="5"/>
          </p:nvPr>
        </p:nvSpPr>
        <p:spPr/>
        <p:txBody>
          <a:bodyPr/>
          <a:lstStyle/>
          <a:p>
            <a:fld id="{58020EE3-0E66-7545-AD0E-C93C74C0187D}" type="slidenum">
              <a:rPr lang="en-US" smtClean="0"/>
              <a:t>28</a:t>
            </a:fld>
            <a:endParaRPr lang="en-US"/>
          </a:p>
        </p:txBody>
      </p:sp>
    </p:spTree>
    <p:extLst>
      <p:ext uri="{BB962C8B-B14F-4D97-AF65-F5344CB8AC3E}">
        <p14:creationId xmlns:p14="http://schemas.microsoft.com/office/powerpoint/2010/main" val="4083752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Shiny App:</a:t>
            </a:r>
            <a:endParaRPr lang="en-IE" sz="1200" kern="1200" dirty="0">
              <a:solidFill>
                <a:schemeClr val="tx1"/>
              </a:solidFill>
              <a:effectLst/>
              <a:latin typeface="+mn-lt"/>
              <a:ea typeface="+mn-ea"/>
              <a:cs typeface="+mn-cs"/>
            </a:endParaRPr>
          </a:p>
          <a:p>
            <a:pPr marL="228600" lvl="0" indent="-228600">
              <a:buFont typeface="+mj-lt"/>
              <a:buAutoNum type="alphaLcParenR"/>
            </a:pPr>
            <a:r>
              <a:rPr lang="en-IE" sz="1200" kern="1200" dirty="0">
                <a:solidFill>
                  <a:schemeClr val="tx1"/>
                </a:solidFill>
                <a:effectLst/>
                <a:latin typeface="+mn-lt"/>
                <a:ea typeface="+mn-ea"/>
                <a:cs typeface="+mn-cs"/>
              </a:rPr>
              <a:t>This is an interactive webpage </a:t>
            </a:r>
            <a:r>
              <a:rPr lang="en-US" sz="1200" kern="1200" dirty="0">
                <a:solidFill>
                  <a:schemeClr val="tx1"/>
                </a:solidFill>
                <a:effectLst/>
                <a:latin typeface="+mn-lt"/>
                <a:ea typeface="+mn-ea"/>
                <a:cs typeface="+mn-cs"/>
              </a:rPr>
              <a:t>built using R code that can be accessed multiple ways, as described on previous slide</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It has interactive plots and options embedded which allow you to build your own personal model, visualize and explore the data, and answer questions</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29</a:t>
            </a:fld>
            <a:endParaRPr lang="en-US"/>
          </a:p>
        </p:txBody>
      </p:sp>
    </p:spTree>
    <p:extLst>
      <p:ext uri="{BB962C8B-B14F-4D97-AF65-F5344CB8AC3E}">
        <p14:creationId xmlns:p14="http://schemas.microsoft.com/office/powerpoint/2010/main" val="2820165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Big picture, framing ecological forecasts in the context of changing climate and land use. </a:t>
            </a:r>
          </a:p>
          <a:p>
            <a:pPr lvl="0"/>
            <a:r>
              <a:rPr lang="en-US" sz="1200" kern="1200" dirty="0">
                <a:solidFill>
                  <a:schemeClr val="tx1"/>
                </a:solidFill>
                <a:effectLst/>
                <a:latin typeface="+mn-lt"/>
                <a:ea typeface="+mn-ea"/>
                <a:cs typeface="+mn-cs"/>
              </a:rPr>
              <a:t>Focus on aquatic ecosystems today, management of these resources could be improved my having advance knowledge of how they could potentially change. </a:t>
            </a:r>
          </a:p>
          <a:p>
            <a:pPr lvl="0"/>
            <a:r>
              <a:rPr lang="en-US" sz="1200" kern="1200" dirty="0">
                <a:solidFill>
                  <a:schemeClr val="tx1"/>
                </a:solidFill>
                <a:effectLst/>
                <a:latin typeface="+mn-lt"/>
                <a:ea typeface="+mn-ea"/>
                <a:cs typeface="+mn-cs"/>
              </a:rPr>
              <a:t>Why do we want to generate ecological forecasts? </a:t>
            </a:r>
          </a:p>
          <a:p>
            <a:pPr lvl="0"/>
            <a:r>
              <a:rPr lang="en-US" sz="1200" kern="1200" dirty="0">
                <a:solidFill>
                  <a:schemeClr val="tx1"/>
                </a:solidFill>
                <a:effectLst/>
                <a:latin typeface="+mn-lt"/>
                <a:ea typeface="+mn-ea"/>
                <a:cs typeface="+mn-cs"/>
              </a:rPr>
              <a:t>Answer: Because there is lots of variability in how climate change is occurring globally and lakes provide critical ecosystem services for humans, so ecological forecasts are critical to help management of these resources in the short-term.</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3</a:t>
            </a:fld>
            <a:endParaRPr lang="en-US"/>
          </a:p>
        </p:txBody>
      </p:sp>
    </p:spTree>
    <p:extLst>
      <p:ext uri="{BB962C8B-B14F-4D97-AF65-F5344CB8AC3E}">
        <p14:creationId xmlns:p14="http://schemas.microsoft.com/office/powerpoint/2010/main" val="4151902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Overview slide for the day (Will require instructor edits if adapting for different class lengths!)</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2 classes (1:15 -1:30 in length), completion of Activity A in class 1 and Activity B in class 2; then Activity C as homework or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class</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1 class (3:00 in length), Activity A - 45mins, 5min break, Activity B – 45 mins followed by 15 min presentation/discussion of each groups results</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30</a:t>
            </a:fld>
            <a:endParaRPr lang="en-US"/>
          </a:p>
        </p:txBody>
      </p:sp>
    </p:spTree>
    <p:extLst>
      <p:ext uri="{BB962C8B-B14F-4D97-AF65-F5344CB8AC3E}">
        <p14:creationId xmlns:p14="http://schemas.microsoft.com/office/powerpoint/2010/main" val="31812811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Generating the student report. </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Stop the presentation here and navigate to the Shiny App while screen sharing.</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Briefly demonstrate how to navigate between Activity Tabs and objective tabs within each Activity.</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Demonstrate the buttons regarding saving your progress and resuming your progress and the “Generate Report” feature.</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Make sure to emphasize to students to read through the text carefully as there are instructions there if they get confused. Also encourage them to feel free to ask questions if they don’t understand what to do.</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At this point send the students into breakout rooms of ~4 (2 pairs each) and let them get started on the Shiny App.</a:t>
            </a:r>
            <a:endParaRPr lang="en-IE" sz="1200" kern="1200" dirty="0">
              <a:solidFill>
                <a:schemeClr val="tx1"/>
              </a:solidFill>
              <a:effectLst/>
              <a:latin typeface="+mn-lt"/>
              <a:ea typeface="+mn-ea"/>
              <a:cs typeface="+mn-cs"/>
            </a:endParaRPr>
          </a:p>
          <a:p>
            <a:pPr marL="228600" lvl="0" indent="-228600">
              <a:buFont typeface="+mj-lt"/>
              <a:buAutoNum type="alphaLcParenR"/>
            </a:pPr>
            <a:r>
              <a:rPr lang="en-US" sz="1200" kern="1200" dirty="0">
                <a:solidFill>
                  <a:schemeClr val="tx1"/>
                </a:solidFill>
                <a:effectLst/>
                <a:latin typeface="+mn-lt"/>
                <a:ea typeface="+mn-ea"/>
                <a:cs typeface="+mn-cs"/>
              </a:rPr>
              <a:t>Identify if the saved report will be submitted as an assignment and which app questions need to be completed as part of the activity.</a:t>
            </a:r>
            <a:endParaRPr lang="en-IE"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40</a:t>
            </a:fld>
            <a:endParaRPr lang="en-US"/>
          </a:p>
        </p:txBody>
      </p:sp>
    </p:spTree>
    <p:extLst>
      <p:ext uri="{BB962C8B-B14F-4D97-AF65-F5344CB8AC3E}">
        <p14:creationId xmlns:p14="http://schemas.microsoft.com/office/powerpoint/2010/main" val="35141611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6223A8-58DE-49DC-9245-9F9544461F34}" type="slidenum">
              <a:rPr lang="en-US" smtClean="0"/>
              <a:t>41</a:t>
            </a:fld>
            <a:endParaRPr lang="en-US"/>
          </a:p>
        </p:txBody>
      </p:sp>
    </p:spTree>
    <p:extLst>
      <p:ext uri="{BB962C8B-B14F-4D97-AF65-F5344CB8AC3E}">
        <p14:creationId xmlns:p14="http://schemas.microsoft.com/office/powerpoint/2010/main" val="25056015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43</a:t>
            </a:fld>
            <a:endParaRPr lang="en-US"/>
          </a:p>
        </p:txBody>
      </p:sp>
    </p:spTree>
    <p:extLst>
      <p:ext uri="{BB962C8B-B14F-4D97-AF65-F5344CB8AC3E}">
        <p14:creationId xmlns:p14="http://schemas.microsoft.com/office/powerpoint/2010/main" val="2101901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sources of uncertainty that affect ecological forecasts. Here are the main identified ones.</a:t>
            </a:r>
          </a:p>
          <a:p>
            <a:pPr marL="228600" indent="-228600">
              <a:buFont typeface="+mj-lt"/>
              <a:buAutoNum type="arabicPeriod"/>
            </a:pPr>
            <a:r>
              <a:rPr lang="en-US" dirty="0"/>
              <a:t>Observation uncertainty – this is related to uncertainty around measurements made when collecting data.</a:t>
            </a:r>
          </a:p>
          <a:p>
            <a:pPr marL="228600" indent="-228600">
              <a:buFont typeface="+mj-lt"/>
              <a:buAutoNum type="arabicPeriod"/>
            </a:pPr>
            <a:r>
              <a:rPr lang="en-US" dirty="0"/>
              <a:t>Model – related to the uncertainty within an ecological model.  Can be explained by Process - No matter how complex the model is, it will never truly represent the processes and Parameters -  parameters are used within models to represent either approximations or inherent</a:t>
            </a:r>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46</a:t>
            </a:fld>
            <a:endParaRPr lang="en-US"/>
          </a:p>
        </p:txBody>
      </p:sp>
    </p:spTree>
    <p:extLst>
      <p:ext uri="{BB962C8B-B14F-4D97-AF65-F5344CB8AC3E}">
        <p14:creationId xmlns:p14="http://schemas.microsoft.com/office/powerpoint/2010/main" val="4516405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examples of forecasts that have been mentioned, encourage students to think of:</a:t>
            </a:r>
          </a:p>
          <a:p>
            <a:pPr marL="171450" indent="-171450">
              <a:buFont typeface="Arial" panose="020B0604020202020204" pitchFamily="34" charset="0"/>
              <a:buChar char="•"/>
            </a:pPr>
            <a:r>
              <a:rPr lang="en-US" dirty="0"/>
              <a:t>What is needed to create that forecast?</a:t>
            </a:r>
          </a:p>
          <a:p>
            <a:pPr marL="171450" indent="-171450">
              <a:buFont typeface="Arial" panose="020B0604020202020204" pitchFamily="34" charset="0"/>
              <a:buChar char="•"/>
            </a:pPr>
            <a:r>
              <a:rPr lang="en-US" dirty="0"/>
              <a:t>How is a forecast generated?</a:t>
            </a:r>
          </a:p>
          <a:p>
            <a:pPr marL="171450" indent="-171450">
              <a:buFont typeface="Arial" panose="020B0604020202020204" pitchFamily="34" charset="0"/>
              <a:buChar char="•"/>
            </a:pPr>
            <a:r>
              <a:rPr lang="en-US" dirty="0"/>
              <a:t>In what way is it presented to communicate the forecast?</a:t>
            </a:r>
          </a:p>
          <a:p>
            <a:pPr marL="171450" indent="-171450">
              <a:buFont typeface="Arial" panose="020B0604020202020204" pitchFamily="34" charset="0"/>
              <a:buChar char="•"/>
            </a:pPr>
            <a:r>
              <a:rPr lang="en-US" dirty="0"/>
              <a:t>Why is there uncertainty in a forecast?</a:t>
            </a:r>
          </a:p>
        </p:txBody>
      </p:sp>
      <p:sp>
        <p:nvSpPr>
          <p:cNvPr id="4" name="Slide Number Placeholder 3"/>
          <p:cNvSpPr>
            <a:spLocks noGrp="1"/>
          </p:cNvSpPr>
          <p:nvPr>
            <p:ph type="sldNum" sz="quarter" idx="5"/>
          </p:nvPr>
        </p:nvSpPr>
        <p:spPr/>
        <p:txBody>
          <a:bodyPr/>
          <a:lstStyle/>
          <a:p>
            <a:fld id="{58020EE3-0E66-7545-AD0E-C93C74C0187D}" type="slidenum">
              <a:rPr lang="en-US" smtClean="0"/>
              <a:t>48</a:t>
            </a:fld>
            <a:endParaRPr lang="en-US"/>
          </a:p>
        </p:txBody>
      </p:sp>
    </p:spTree>
    <p:extLst>
      <p:ext uri="{BB962C8B-B14F-4D97-AF65-F5344CB8AC3E}">
        <p14:creationId xmlns:p14="http://schemas.microsoft.com/office/powerpoint/2010/main" val="797730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macrosystems ecology approach can be used to address ecological dynamics and feedbacks across multiple spatial and temporal scales.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49</a:t>
            </a:fld>
            <a:endParaRPr lang="en-US"/>
          </a:p>
        </p:txBody>
      </p:sp>
    </p:spTree>
    <p:extLst>
      <p:ext uri="{BB962C8B-B14F-4D97-AF65-F5344CB8AC3E}">
        <p14:creationId xmlns:p14="http://schemas.microsoft.com/office/powerpoint/2010/main" val="250809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 forecast is a well-informed guess of the future; therefore, it will always be uncertain.</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We can use mathematical methods to measure and constrain uncertainty within our forecast.</a:t>
            </a: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50</a:t>
            </a:fld>
            <a:endParaRPr lang="en-US"/>
          </a:p>
        </p:txBody>
      </p:sp>
    </p:spTree>
    <p:extLst>
      <p:ext uri="{BB962C8B-B14F-4D97-AF65-F5344CB8AC3E}">
        <p14:creationId xmlns:p14="http://schemas.microsoft.com/office/powerpoint/2010/main" val="1679871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Ask the class “What is a Forecast?” – </a:t>
            </a:r>
          </a:p>
          <a:p>
            <a:pPr lvl="0"/>
            <a:r>
              <a:rPr lang="en-US" sz="1200" kern="1200" dirty="0">
                <a:solidFill>
                  <a:schemeClr val="tx1"/>
                </a:solidFill>
                <a:effectLst/>
                <a:latin typeface="+mn-lt"/>
                <a:ea typeface="+mn-ea"/>
                <a:cs typeface="+mn-cs"/>
              </a:rPr>
              <a:t>if teaching virtually, prompt them to either type answers into the chat or raise their hand to ask the question. </a:t>
            </a:r>
          </a:p>
          <a:p>
            <a:pPr lvl="0"/>
            <a:r>
              <a:rPr lang="en-US" sz="1200" kern="1200" dirty="0">
                <a:solidFill>
                  <a:schemeClr val="tx1"/>
                </a:solidFill>
                <a:effectLst/>
                <a:latin typeface="+mn-lt"/>
                <a:ea typeface="+mn-ea"/>
                <a:cs typeface="+mn-cs"/>
              </a:rPr>
              <a:t>Key aspects of a forecasts are listed in the slide. </a:t>
            </a:r>
          </a:p>
          <a:p>
            <a:pPr lvl="0"/>
            <a:r>
              <a:rPr lang="en-US" sz="1200" kern="1200" dirty="0">
                <a:solidFill>
                  <a:schemeClr val="tx1"/>
                </a:solidFill>
                <a:effectLst/>
                <a:latin typeface="+mn-lt"/>
                <a:ea typeface="+mn-ea"/>
                <a:cs typeface="+mn-cs"/>
              </a:rPr>
              <a:t>Actionable implies that the information is given in a time frame that allows for a response. For example, you could forecast air temperature five minutes into the future with relatively low uncertainty, but this is not much use compared to a forecast for air temperature five days into the future.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4</a:t>
            </a:fld>
            <a:endParaRPr lang="en-US"/>
          </a:p>
        </p:txBody>
      </p:sp>
    </p:spTree>
    <p:extLst>
      <p:ext uri="{BB962C8B-B14F-4D97-AF65-F5344CB8AC3E}">
        <p14:creationId xmlns:p14="http://schemas.microsoft.com/office/powerpoint/2010/main" val="2639280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Ask the class ‘What do we forecast?’. </a:t>
            </a:r>
          </a:p>
          <a:p>
            <a:pPr lvl="0"/>
            <a:r>
              <a:rPr lang="en-US" sz="1200" kern="1200" dirty="0">
                <a:solidFill>
                  <a:schemeClr val="tx1"/>
                </a:solidFill>
                <a:effectLst/>
                <a:latin typeface="+mn-lt"/>
                <a:ea typeface="+mn-ea"/>
                <a:cs typeface="+mn-cs"/>
              </a:rPr>
              <a:t>Encourage them to provide answers by either un-muting or typing into the chat or raising their hand. </a:t>
            </a:r>
          </a:p>
          <a:p>
            <a:pPr lvl="0"/>
            <a:r>
              <a:rPr lang="en-US" sz="1200" kern="1200" dirty="0">
                <a:solidFill>
                  <a:schemeClr val="tx1"/>
                </a:solidFill>
                <a:effectLst/>
                <a:latin typeface="+mn-lt"/>
                <a:ea typeface="+mn-ea"/>
                <a:cs typeface="+mn-cs"/>
              </a:rPr>
              <a:t>Add the examples with the animation and detail how forecasting is prevalent across many different sectors of society.</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5</a:t>
            </a:fld>
            <a:endParaRPr lang="en-US"/>
          </a:p>
        </p:txBody>
      </p:sp>
    </p:spTree>
    <p:extLst>
      <p:ext uri="{BB962C8B-B14F-4D97-AF65-F5344CB8AC3E}">
        <p14:creationId xmlns:p14="http://schemas.microsoft.com/office/powerpoint/2010/main" val="1958992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There are two main purposes of forecasts. </a:t>
            </a:r>
          </a:p>
          <a:p>
            <a:pPr lvl="0"/>
            <a:r>
              <a:rPr lang="en-US" sz="1200" kern="1200" dirty="0">
                <a:solidFill>
                  <a:schemeClr val="tx1"/>
                </a:solidFill>
                <a:effectLst/>
                <a:latin typeface="+mn-lt"/>
                <a:ea typeface="+mn-ea"/>
                <a:cs typeface="+mn-cs"/>
              </a:rPr>
              <a:t>Talk through the examples and stress the difference between a situation when we have no control over the outcome (passive) and when we can influence the outcome (active)</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Preparation – the example is Hurricane Sandy in 2012 - passive</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Actionable – the example is COVID-19 - active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6</a:t>
            </a:fld>
            <a:endParaRPr lang="en-US"/>
          </a:p>
        </p:txBody>
      </p:sp>
    </p:spTree>
    <p:extLst>
      <p:ext uri="{BB962C8B-B14F-4D97-AF65-F5344CB8AC3E}">
        <p14:creationId xmlns:p14="http://schemas.microsoft.com/office/powerpoint/2010/main" val="3540243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Today, we are going to focus specifically on ecological forecasting.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Question to ask the students on this slide: what is an ecological forecast? </a:t>
            </a:r>
          </a:p>
          <a:p>
            <a:pPr lvl="0"/>
            <a:r>
              <a:rPr lang="en-US" sz="1200" kern="1200" dirty="0">
                <a:solidFill>
                  <a:schemeClr val="tx1"/>
                </a:solidFill>
                <a:effectLst/>
                <a:latin typeface="+mn-lt"/>
                <a:ea typeface="+mn-ea"/>
                <a:cs typeface="+mn-cs"/>
              </a:rPr>
              <a:t>Highlight the inclusion of “uncertainty”</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7</a:t>
            </a:fld>
            <a:endParaRPr lang="en-US"/>
          </a:p>
        </p:txBody>
      </p:sp>
    </p:spTree>
    <p:extLst>
      <p:ext uri="{BB962C8B-B14F-4D97-AF65-F5344CB8AC3E}">
        <p14:creationId xmlns:p14="http://schemas.microsoft.com/office/powerpoint/2010/main" val="2421413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Uncertainty:</a:t>
            </a:r>
            <a:endParaRPr lang="en-IE"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A forecast is a well-informed guess of the future; therefore, it will always be uncertain</a:t>
            </a:r>
            <a:endParaRPr lang="en-IE"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It is at the core of how people evaluate risk and make decisions</a:t>
            </a:r>
            <a:endParaRPr lang="en-IE"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Uncertainty generally increases with time into the future</a:t>
            </a:r>
            <a:endParaRPr lang="en-IE"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Here is a plot showing 16 day forecast of air pressure with shaded regions showing 95% confidence interval and the solid line represents the median. The confidence interval represents the uncertainty in the forecast.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8</a:t>
            </a:fld>
            <a:endParaRPr lang="en-US"/>
          </a:p>
        </p:txBody>
      </p:sp>
    </p:spTree>
    <p:extLst>
      <p:ext uri="{BB962C8B-B14F-4D97-AF65-F5344CB8AC3E}">
        <p14:creationId xmlns:p14="http://schemas.microsoft.com/office/powerpoint/2010/main" val="52982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Introduce each point in the forecast cycle and that you will break each of them down. Highlight that it is “</a:t>
            </a:r>
            <a:r>
              <a:rPr lang="en-US" sz="1200" b="1" kern="1200" dirty="0">
                <a:solidFill>
                  <a:schemeClr val="tx1"/>
                </a:solidFill>
                <a:effectLst/>
                <a:latin typeface="+mn-lt"/>
                <a:ea typeface="+mn-ea"/>
                <a:cs typeface="+mn-cs"/>
              </a:rPr>
              <a:t>iterative</a:t>
            </a:r>
            <a:r>
              <a:rPr lang="en-US" sz="1200" kern="1200" dirty="0">
                <a:solidFill>
                  <a:schemeClr val="tx1"/>
                </a:solidFill>
                <a:effectLst/>
                <a:latin typeface="+mn-lt"/>
                <a:ea typeface="+mn-ea"/>
                <a:cs typeface="+mn-cs"/>
              </a:rPr>
              <a:t>” which means that it is a repetitive process, hence why it is described as a cycle.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3686192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5/27/2022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5/27/2022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5/27/2022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5/27/2022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5/27/2022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5/27/2022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5/27/2022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5/27/2022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5/27/2022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5/27/2022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5/27/2022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5/27/2022</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jpeg"/><Relationship Id="rId7"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5.jpg"/><Relationship Id="rId5" Type="http://schemas.openxmlformats.org/officeDocument/2006/relationships/image" Target="../media/image34.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6.png"/><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39.sv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4.pn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macrosystemseddie.shinyapps.io/module5/"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mybinder.org/v2/zenodo/10.5281/zenodo.6587161/?urlpath=shiny/app/"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macrosystemseddie.shinyapps.io/module5/"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4" Type="http://schemas.microsoft.com/office/2007/relationships/hdphoto" Target="../media/hdphoto2.wdp"/></Relationships>
</file>

<file path=ppt/slides/_rels/slide3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1.png"/><Relationship Id="rId1" Type="http://schemas.openxmlformats.org/officeDocument/2006/relationships/slideLayout" Target="../slideLayouts/slideLayout2.xml"/><Relationship Id="rId4" Type="http://schemas.microsoft.com/office/2007/relationships/hdphoto" Target="../media/hdphoto2.wdp"/></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2.png"/><Relationship Id="rId1" Type="http://schemas.openxmlformats.org/officeDocument/2006/relationships/slideLayout" Target="../slideLayouts/slideLayout2.xml"/><Relationship Id="rId4" Type="http://schemas.microsoft.com/office/2007/relationships/hdphoto" Target="../media/hdphoto2.wdp"/></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3.png"/><Relationship Id="rId1" Type="http://schemas.openxmlformats.org/officeDocument/2006/relationships/slideLayout" Target="../slideLayouts/slideLayout2.xml"/><Relationship Id="rId4" Type="http://schemas.microsoft.com/office/2007/relationships/hdphoto" Target="../media/hdphoto2.wdp"/></Relationships>
</file>

<file path=ppt/slides/_rels/slide3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54.png"/><Relationship Id="rId1" Type="http://schemas.openxmlformats.org/officeDocument/2006/relationships/slideLayout" Target="../slideLayouts/slideLayout2.xml"/><Relationship Id="rId4" Type="http://schemas.microsoft.com/office/2007/relationships/hdphoto" Target="../media/hdphoto2.wdp"/></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macrosystemseddie.org/" TargetMode="External"/><Relationship Id="rId3" Type="http://schemas.openxmlformats.org/officeDocument/2006/relationships/image" Target="../media/image45.png"/><Relationship Id="rId7"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8.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image" Target="../media/image65.png"/><Relationship Id="rId3" Type="http://schemas.microsoft.com/office/2007/relationships/hdphoto" Target="../media/hdphoto1.wdp"/><Relationship Id="rId7" Type="http://schemas.openxmlformats.org/officeDocument/2006/relationships/image" Target="../media/image64.jpeg"/><Relationship Id="rId2" Type="http://schemas.openxmlformats.org/officeDocument/2006/relationships/image" Target="../media/image61.png"/><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63.png"/><Relationship Id="rId4" Type="http://schemas.openxmlformats.org/officeDocument/2006/relationships/image" Target="../media/image62.png"/></Relationships>
</file>

<file path=ppt/slides/_rels/slide4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70.png"/><Relationship Id="rId4" Type="http://schemas.openxmlformats.org/officeDocument/2006/relationships/image" Target="../media/image69.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Introduction to Ecological Forecasting</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Moore, T. N., Carey, C.C., Thomas, R. Q. 23 January 2021. </a:t>
            </a:r>
          </a:p>
          <a:p>
            <a:pPr algn="ctr"/>
            <a:r>
              <a:rPr lang="en-US" sz="1800" dirty="0">
                <a:solidFill>
                  <a:srgbClr val="000000"/>
                </a:solidFill>
                <a:latin typeface="Calibri" panose="020F0502020204030204" pitchFamily="34" charset="0"/>
              </a:rPr>
              <a:t>Macrosystems EDDIE: Introduction to Ecological Forecasting. </a:t>
            </a:r>
          </a:p>
          <a:p>
            <a:pPr algn="ctr"/>
            <a:r>
              <a:rPr lang="en-US" sz="1800" dirty="0">
                <a:solidFill>
                  <a:srgbClr val="000000"/>
                </a:solidFill>
                <a:latin typeface="Calibri" panose="020F0502020204030204" pitchFamily="34" charset="0"/>
              </a:rPr>
              <a:t>Macrosystems EDDIE Module 5, Version 1. </a:t>
            </a:r>
          </a:p>
          <a:p>
            <a:pPr algn="ctr"/>
            <a:r>
              <a:rPr lang="en-US" sz="1600" dirty="0">
                <a:solidFill>
                  <a:srgbClr val="000000"/>
                </a:solidFill>
                <a:latin typeface="Calibri" panose="020F0502020204030204" pitchFamily="34" charset="0"/>
              </a:rPr>
              <a:t>http://module5.macrosystemseddie.org</a:t>
            </a:r>
            <a:r>
              <a:rPr lang="en-US" sz="1800" dirty="0">
                <a:solidFill>
                  <a:srgbClr val="000000"/>
                </a:solidFill>
                <a:latin typeface="Calibri" panose="020F0502020204030204" pitchFamily="34" charset="0"/>
              </a:rPr>
              <a:t> </a:t>
            </a: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3"/>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5"/>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277688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Create Hypothesis</a:t>
            </a:r>
          </a:p>
        </p:txBody>
      </p:sp>
      <p:pic>
        <p:nvPicPr>
          <p:cNvPr id="5" name="Content Placeholder 4" descr="Diagram&#10;&#10;Description automatically generated">
            <a:extLst>
              <a:ext uri="{FF2B5EF4-FFF2-40B4-BE49-F238E27FC236}">
                <a16:creationId xmlns:a16="http://schemas.microsoft.com/office/drawing/2014/main" id="{1A055E6A-D47D-4B0E-A98C-B6E716045B2D}"/>
              </a:ext>
            </a:extLst>
          </p:cNvPr>
          <p:cNvPicPr>
            <a:picLocks noGrp="1" noChangeAspect="1"/>
          </p:cNvPicPr>
          <p:nvPr>
            <p:ph idx="1"/>
          </p:nvPr>
        </p:nvPicPr>
        <p:blipFill>
          <a:blip r:embed="rId3"/>
          <a:stretch>
            <a:fillRect/>
          </a:stretch>
        </p:blipFill>
        <p:spPr>
          <a:xfrm>
            <a:off x="5190760" y="533400"/>
            <a:ext cx="3685915" cy="2764436"/>
          </a:xfr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457200" y="1600200"/>
            <a:ext cx="3889948"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A hypothesis is an idea that proposes an explanation about a phenomenon observed in the natural world</a:t>
            </a:r>
          </a:p>
          <a:p>
            <a:pPr marL="0" indent="0">
              <a:buNone/>
            </a:pPr>
            <a:endParaRPr lang="en-US" dirty="0"/>
          </a:p>
          <a:p>
            <a:pPr marL="0" indent="0">
              <a:buNone/>
            </a:pPr>
            <a:r>
              <a:rPr lang="en-US" dirty="0"/>
              <a:t>E.g., more nutrients will increase the algal biomass in a lake</a:t>
            </a:r>
            <a:endParaRPr lang="en-IE" dirty="0"/>
          </a:p>
        </p:txBody>
      </p:sp>
    </p:spTree>
    <p:extLst>
      <p:ext uri="{BB962C8B-B14F-4D97-AF65-F5344CB8AC3E}">
        <p14:creationId xmlns:p14="http://schemas.microsoft.com/office/powerpoint/2010/main" val="142477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Build Model</a:t>
            </a:r>
          </a:p>
        </p:txBody>
      </p:sp>
      <p:pic>
        <p:nvPicPr>
          <p:cNvPr id="10" name="Picture 9" descr="Diagram&#10;&#10;Description automatically generated">
            <a:extLst>
              <a:ext uri="{FF2B5EF4-FFF2-40B4-BE49-F238E27FC236}">
                <a16:creationId xmlns:a16="http://schemas.microsoft.com/office/drawing/2014/main" id="{4B3D1499-98BF-49CF-8A72-433AC8E7EACA}"/>
              </a:ext>
            </a:extLst>
          </p:cNvPr>
          <p:cNvPicPr>
            <a:picLocks noChangeAspect="1"/>
          </p:cNvPicPr>
          <p:nvPr/>
        </p:nvPicPr>
        <p:blipFill>
          <a:blip r:embed="rId3"/>
          <a:stretch>
            <a:fillRect/>
          </a:stretch>
        </p:blipFill>
        <p:spPr>
          <a:xfrm>
            <a:off x="5190760" y="533400"/>
            <a:ext cx="3687580" cy="2765685"/>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457200" y="1600200"/>
            <a:ext cx="3496041"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Using observational data, we can build a mathematical model to describe what is happening</a:t>
            </a:r>
          </a:p>
          <a:p>
            <a:pPr marL="0" indent="0">
              <a:buNone/>
            </a:pPr>
            <a:r>
              <a:rPr lang="en-US" dirty="0"/>
              <a:t>E.g., </a:t>
            </a:r>
            <a:endParaRPr lang="en-IE" dirty="0"/>
          </a:p>
        </p:txBody>
      </p:sp>
      <p:sp>
        <p:nvSpPr>
          <p:cNvPr id="3" name="TextBox 2">
            <a:extLst>
              <a:ext uri="{FF2B5EF4-FFF2-40B4-BE49-F238E27FC236}">
                <a16:creationId xmlns:a16="http://schemas.microsoft.com/office/drawing/2014/main" id="{10C2D8AE-72DD-394F-9DB1-9AF5C920A358}"/>
              </a:ext>
            </a:extLst>
          </p:cNvPr>
          <p:cNvSpPr txBox="1"/>
          <p:nvPr/>
        </p:nvSpPr>
        <p:spPr>
          <a:xfrm>
            <a:off x="1190210" y="5792568"/>
            <a:ext cx="1666754" cy="923330"/>
          </a:xfrm>
          <a:prstGeom prst="rect">
            <a:avLst/>
          </a:prstGeom>
          <a:noFill/>
        </p:spPr>
        <p:txBody>
          <a:bodyPr wrap="square" rtlCol="0">
            <a:spAutoFit/>
          </a:bodyPr>
          <a:lstStyle/>
          <a:p>
            <a:pPr algn="ctr"/>
            <a:r>
              <a:rPr lang="en-US" dirty="0"/>
              <a:t>Amount of Phytoplankton today</a:t>
            </a:r>
          </a:p>
        </p:txBody>
      </p:sp>
      <p:sp>
        <p:nvSpPr>
          <p:cNvPr id="8" name="TextBox 7">
            <a:extLst>
              <a:ext uri="{FF2B5EF4-FFF2-40B4-BE49-F238E27FC236}">
                <a16:creationId xmlns:a16="http://schemas.microsoft.com/office/drawing/2014/main" id="{FA720B42-0162-294A-B555-8E28787AD7F8}"/>
              </a:ext>
            </a:extLst>
          </p:cNvPr>
          <p:cNvSpPr txBox="1"/>
          <p:nvPr/>
        </p:nvSpPr>
        <p:spPr>
          <a:xfrm>
            <a:off x="2739957" y="5754468"/>
            <a:ext cx="1666754" cy="923330"/>
          </a:xfrm>
          <a:prstGeom prst="rect">
            <a:avLst/>
          </a:prstGeom>
          <a:noFill/>
        </p:spPr>
        <p:txBody>
          <a:bodyPr wrap="square" rtlCol="0">
            <a:spAutoFit/>
          </a:bodyPr>
          <a:lstStyle/>
          <a:p>
            <a:pPr algn="ctr"/>
            <a:r>
              <a:rPr lang="en-US" dirty="0"/>
              <a:t>Amount of Phytoplankton yesterday</a:t>
            </a:r>
          </a:p>
        </p:txBody>
      </p:sp>
      <p:sp>
        <p:nvSpPr>
          <p:cNvPr id="9" name="TextBox 8">
            <a:extLst>
              <a:ext uri="{FF2B5EF4-FFF2-40B4-BE49-F238E27FC236}">
                <a16:creationId xmlns:a16="http://schemas.microsoft.com/office/drawing/2014/main" id="{9AF088C2-91E7-F746-8B41-847507AA8797}"/>
              </a:ext>
            </a:extLst>
          </p:cNvPr>
          <p:cNvSpPr txBox="1"/>
          <p:nvPr/>
        </p:nvSpPr>
        <p:spPr>
          <a:xfrm>
            <a:off x="4519298" y="5792568"/>
            <a:ext cx="1149516" cy="646331"/>
          </a:xfrm>
          <a:prstGeom prst="rect">
            <a:avLst/>
          </a:prstGeom>
          <a:noFill/>
        </p:spPr>
        <p:txBody>
          <a:bodyPr wrap="square" rtlCol="0">
            <a:spAutoFit/>
          </a:bodyPr>
          <a:lstStyle/>
          <a:p>
            <a:pPr algn="ctr"/>
            <a:r>
              <a:rPr lang="en-US" dirty="0"/>
              <a:t>Nutrient </a:t>
            </a:r>
          </a:p>
          <a:p>
            <a:pPr algn="ctr"/>
            <a:r>
              <a:rPr lang="en-US" dirty="0"/>
              <a:t>uptake</a:t>
            </a:r>
          </a:p>
        </p:txBody>
      </p:sp>
      <p:sp>
        <p:nvSpPr>
          <p:cNvPr id="12" name="TextBox 11">
            <a:extLst>
              <a:ext uri="{FF2B5EF4-FFF2-40B4-BE49-F238E27FC236}">
                <a16:creationId xmlns:a16="http://schemas.microsoft.com/office/drawing/2014/main" id="{7E864DB8-26FC-2342-8348-5DD5ED812B20}"/>
              </a:ext>
            </a:extLst>
          </p:cNvPr>
          <p:cNvSpPr txBox="1"/>
          <p:nvPr/>
        </p:nvSpPr>
        <p:spPr>
          <a:xfrm>
            <a:off x="6064626" y="5772790"/>
            <a:ext cx="1619967" cy="646331"/>
          </a:xfrm>
          <a:prstGeom prst="rect">
            <a:avLst/>
          </a:prstGeom>
          <a:noFill/>
        </p:spPr>
        <p:txBody>
          <a:bodyPr wrap="square" rtlCol="0">
            <a:spAutoFit/>
          </a:bodyPr>
          <a:lstStyle/>
          <a:p>
            <a:pPr algn="ctr"/>
            <a:r>
              <a:rPr lang="en-US" dirty="0"/>
              <a:t>Phytoplankton death</a:t>
            </a:r>
          </a:p>
        </p:txBody>
      </p:sp>
      <mc:AlternateContent xmlns:mc="http://schemas.openxmlformats.org/markup-compatibility/2006" xmlns:a14="http://schemas.microsoft.com/office/drawing/2010/main">
        <mc:Choice Requires="a14">
          <p:graphicFrame>
            <p:nvGraphicFramePr>
              <p:cNvPr id="13" name="Table 9">
                <a:extLst>
                  <a:ext uri="{FF2B5EF4-FFF2-40B4-BE49-F238E27FC236}">
                    <a16:creationId xmlns:a16="http://schemas.microsoft.com/office/drawing/2014/main" id="{8D152414-5796-425A-94EB-5BEC1F856F66}"/>
                  </a:ext>
                </a:extLst>
              </p:cNvPr>
              <p:cNvGraphicFramePr>
                <a:graphicFrameLocks noGrp="1"/>
              </p:cNvGraphicFramePr>
              <p:nvPr>
                <p:extLst>
                  <p:ext uri="{D42A27DB-BD31-4B8C-83A1-F6EECF244321}">
                    <p14:modId xmlns:p14="http://schemas.microsoft.com/office/powerpoint/2010/main" val="3999191206"/>
                  </p:ext>
                </p:extLst>
              </p:nvPr>
            </p:nvGraphicFramePr>
            <p:xfrm>
              <a:off x="197476" y="4480591"/>
              <a:ext cx="8749048" cy="1273877"/>
            </p:xfrm>
            <a:graphic>
              <a:graphicData uri="http://schemas.openxmlformats.org/drawingml/2006/table">
                <a:tbl>
                  <a:tblPr firstRow="1" bandRow="1"/>
                  <a:tblGrid>
                    <a:gridCol w="8749048">
                      <a:extLst>
                        <a:ext uri="{9D8B030D-6E8A-4147-A177-3AD203B41FA5}">
                          <a16:colId xmlns:a16="http://schemas.microsoft.com/office/drawing/2014/main" val="3406651029"/>
                        </a:ext>
                      </a:extLst>
                    </a:gridCol>
                  </a:tblGrid>
                  <a:tr h="37166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endParaRPr lang="en-IE" b="1" dirty="0"/>
                        </a:p>
                      </a:txBody>
                      <a:tcPr anchor="ctr">
                        <a:lnL w="12700" cmpd="sng">
                          <a:solidFill>
                            <a:sysClr val="window" lastClr="FFFFFF"/>
                          </a:solidFill>
                        </a:lnL>
                        <a:lnR w="12700" cmpd="sng">
                          <a:solidFill>
                            <a:sysClr val="window" lastClr="FFFFFF"/>
                          </a:solidFill>
                        </a:lnR>
                        <a:lnT w="12700" cmpd="sng">
                          <a:solidFill>
                            <a:sysClr val="window" lastClr="FFFFFF"/>
                          </a:solidFill>
                        </a:lnT>
                        <a:lnB w="381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639210476"/>
                      </a:ext>
                    </a:extLst>
                  </a:tr>
                  <a:tr h="902217">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14:m>
                            <m:oMathPara xmlns:m="http://schemas.openxmlformats.org/officeDocument/2006/math">
                              <m:oMathParaPr>
                                <m:jc m:val="centerGroup"/>
                              </m:oMathParaPr>
                              <m:oMath xmlns:m="http://schemas.openxmlformats.org/officeDocument/2006/math">
                                <m:sSub>
                                  <m:sSubPr>
                                    <m:ctrlPr>
                                      <a:rPr lang="en-IE" sz="2400" b="1" i="1" smtClean="0">
                                        <a:latin typeface="Cambria Math" panose="02040503050406030204" pitchFamily="18" charset="0"/>
                                      </a:rPr>
                                    </m:ctrlPr>
                                  </m:sSubPr>
                                  <m:e>
                                    <m:r>
                                      <a:rPr lang="en-IE" sz="2400" b="1" i="1" smtClean="0">
                                        <a:latin typeface="Cambria Math" panose="02040503050406030204" pitchFamily="18" charset="0"/>
                                      </a:rPr>
                                      <m:t>𝒑𝒉𝒚𝒕𝒐</m:t>
                                    </m:r>
                                  </m:e>
                                  <m:sub>
                                    <m:r>
                                      <a:rPr lang="en-IE" sz="2400" b="1" i="1" smtClean="0">
                                        <a:latin typeface="Cambria Math" panose="02040503050406030204" pitchFamily="18" charset="0"/>
                                      </a:rPr>
                                      <m:t>𝒕</m:t>
                                    </m:r>
                                  </m:sub>
                                </m:sSub>
                                <m:r>
                                  <a:rPr lang="en-IE" sz="2400" b="1" i="1" smtClean="0">
                                    <a:latin typeface="Cambria Math" panose="02040503050406030204" pitchFamily="18" charset="0"/>
                                  </a:rPr>
                                  <m:t>=</m:t>
                                </m:r>
                                <m:sSub>
                                  <m:sSubPr>
                                    <m:ctrlPr>
                                      <a:rPr lang="en-IE" sz="2400" b="1" i="1" smtClean="0">
                                        <a:latin typeface="Cambria Math" panose="02040503050406030204" pitchFamily="18" charset="0"/>
                                      </a:rPr>
                                    </m:ctrlPr>
                                  </m:sSubPr>
                                  <m:e>
                                    <m:r>
                                      <a:rPr lang="en-IE" sz="2400" b="1" i="1" smtClean="0">
                                        <a:latin typeface="Cambria Math" panose="02040503050406030204" pitchFamily="18" charset="0"/>
                                      </a:rPr>
                                      <m:t>𝒑𝒉𝒚𝒕𝒐</m:t>
                                    </m:r>
                                  </m:e>
                                  <m:sub>
                                    <m:r>
                                      <a:rPr lang="en-IE" sz="2400" b="1" i="1" smtClean="0">
                                        <a:latin typeface="Cambria Math" panose="02040503050406030204" pitchFamily="18" charset="0"/>
                                      </a:rPr>
                                      <m:t>𝒕</m:t>
                                    </m:r>
                                    <m:r>
                                      <a:rPr lang="en-IE" sz="2400" b="1" i="1" smtClean="0">
                                        <a:latin typeface="Cambria Math" panose="02040503050406030204" pitchFamily="18" charset="0"/>
                                      </a:rPr>
                                      <m:t>−</m:t>
                                    </m:r>
                                    <m:r>
                                      <a:rPr lang="en-IE" sz="2400" b="1" i="1" smtClean="0">
                                        <a:latin typeface="Cambria Math" panose="02040503050406030204" pitchFamily="18" charset="0"/>
                                      </a:rPr>
                                      <m:t>𝟏</m:t>
                                    </m:r>
                                  </m:sub>
                                </m:sSub>
                                <m:r>
                                  <a:rPr lang="en-IE" sz="2400" b="1" i="1" smtClean="0">
                                    <a:latin typeface="Cambria Math" panose="02040503050406030204" pitchFamily="18" charset="0"/>
                                  </a:rPr>
                                  <m:t>+</m:t>
                                </m:r>
                                <m:r>
                                  <a:rPr lang="en-IE" sz="2400" b="1" i="1" smtClean="0">
                                    <a:solidFill>
                                      <a:srgbClr val="00B050"/>
                                    </a:solidFill>
                                    <a:latin typeface="Cambria Math" panose="02040503050406030204" pitchFamily="18" charset="0"/>
                                  </a:rPr>
                                  <m:t>𝒖𝒑𝒕𝒂𝒌𝒆</m:t>
                                </m:r>
                                <m:r>
                                  <a:rPr lang="en-IE" sz="2400" b="1" i="1" smtClean="0">
                                    <a:latin typeface="Cambria Math" panose="02040503050406030204" pitchFamily="18" charset="0"/>
                                  </a:rPr>
                                  <m:t> −</m:t>
                                </m:r>
                                <m:r>
                                  <a:rPr lang="en-IE" sz="2400" b="1" i="1" smtClean="0">
                                    <a:solidFill>
                                      <a:srgbClr val="FF0000"/>
                                    </a:solidFill>
                                    <a:latin typeface="Cambria Math" panose="02040503050406030204" pitchFamily="18" charset="0"/>
                                  </a:rPr>
                                  <m:t>𝒎𝒐𝒓𝒕𝒂𝒍𝒊𝒕𝒚</m:t>
                                </m:r>
                              </m:oMath>
                            </m:oMathPara>
                          </a14:m>
                          <a:endParaRPr lang="en-IE" sz="2800" b="1" dirty="0"/>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1595993232"/>
                      </a:ext>
                    </a:extLst>
                  </a:tr>
                </a:tbl>
              </a:graphicData>
            </a:graphic>
          </p:graphicFrame>
        </mc:Choice>
        <mc:Fallback xmlns="">
          <p:graphicFrame>
            <p:nvGraphicFramePr>
              <p:cNvPr id="13" name="Table 9">
                <a:extLst>
                  <a:ext uri="{FF2B5EF4-FFF2-40B4-BE49-F238E27FC236}">
                    <a16:creationId xmlns:a16="http://schemas.microsoft.com/office/drawing/2014/main" id="{8D152414-5796-425A-94EB-5BEC1F856F66}"/>
                  </a:ext>
                </a:extLst>
              </p:cNvPr>
              <p:cNvGraphicFramePr>
                <a:graphicFrameLocks noGrp="1"/>
              </p:cNvGraphicFramePr>
              <p:nvPr>
                <p:extLst>
                  <p:ext uri="{D42A27DB-BD31-4B8C-83A1-F6EECF244321}">
                    <p14:modId xmlns:p14="http://schemas.microsoft.com/office/powerpoint/2010/main" val="3999191206"/>
                  </p:ext>
                </p:extLst>
              </p:nvPr>
            </p:nvGraphicFramePr>
            <p:xfrm>
              <a:off x="197476" y="4480591"/>
              <a:ext cx="8749048" cy="1273877"/>
            </p:xfrm>
            <a:graphic>
              <a:graphicData uri="http://schemas.openxmlformats.org/drawingml/2006/table">
                <a:tbl>
                  <a:tblPr firstRow="1" bandRow="1"/>
                  <a:tblGrid>
                    <a:gridCol w="8749048">
                      <a:extLst>
                        <a:ext uri="{9D8B030D-6E8A-4147-A177-3AD203B41FA5}">
                          <a16:colId xmlns:a16="http://schemas.microsoft.com/office/drawing/2014/main" val="3406651029"/>
                        </a:ext>
                      </a:extLst>
                    </a:gridCol>
                  </a:tblGrid>
                  <a:tr h="37166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endParaRPr lang="en-IE" b="1" dirty="0"/>
                        </a:p>
                      </a:txBody>
                      <a:tcPr anchor="ctr">
                        <a:lnL w="12700" cmpd="sng">
                          <a:solidFill>
                            <a:sysClr val="window" lastClr="FFFFFF"/>
                          </a:solidFill>
                        </a:lnL>
                        <a:lnR w="12700" cmpd="sng">
                          <a:solidFill>
                            <a:sysClr val="window" lastClr="FFFFFF"/>
                          </a:solidFill>
                        </a:lnR>
                        <a:lnT w="12700" cmpd="sng">
                          <a:solidFill>
                            <a:sysClr val="window" lastClr="FFFFFF"/>
                          </a:solidFill>
                        </a:lnT>
                        <a:lnB w="381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639210476"/>
                      </a:ext>
                    </a:extLst>
                  </a:tr>
                  <a:tr h="902217">
                    <a:tc>
                      <a:txBody>
                        <a:bodyPr/>
                        <a:lstStyle/>
                        <a:p>
                          <a:endParaRPr lang="en-US"/>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blipFill>
                          <a:blip r:embed="rId4"/>
                          <a:stretch>
                            <a:fillRect l="-70" t="-42568" r="-279" b="-2027"/>
                          </a:stretch>
                        </a:blipFill>
                      </a:tcPr>
                    </a:tc>
                    <a:extLst>
                      <a:ext uri="{0D108BD9-81ED-4DB2-BD59-A6C34878D82A}">
                        <a16:rowId xmlns:a16="http://schemas.microsoft.com/office/drawing/2014/main" val="1595993232"/>
                      </a:ext>
                    </a:extLst>
                  </a:tr>
                </a:tbl>
              </a:graphicData>
            </a:graphic>
          </p:graphicFrame>
        </mc:Fallback>
      </mc:AlternateContent>
    </p:spTree>
    <p:extLst>
      <p:ext uri="{BB962C8B-B14F-4D97-AF65-F5344CB8AC3E}">
        <p14:creationId xmlns:p14="http://schemas.microsoft.com/office/powerpoint/2010/main" val="3305210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Quantify Uncertainty</a:t>
            </a:r>
          </a:p>
        </p:txBody>
      </p:sp>
      <p:pic>
        <p:nvPicPr>
          <p:cNvPr id="4" name="Picture 3" descr="Diagram&#10;&#10;Description automatically generated">
            <a:extLst>
              <a:ext uri="{FF2B5EF4-FFF2-40B4-BE49-F238E27FC236}">
                <a16:creationId xmlns:a16="http://schemas.microsoft.com/office/drawing/2014/main" id="{819E03A9-7F74-4E54-ADD3-E6204619C1B3}"/>
              </a:ext>
            </a:extLst>
          </p:cNvPr>
          <p:cNvPicPr>
            <a:picLocks noChangeAspect="1"/>
          </p:cNvPicPr>
          <p:nvPr/>
        </p:nvPicPr>
        <p:blipFill>
          <a:blip r:embed="rId3"/>
          <a:stretch>
            <a:fillRect/>
          </a:stretch>
        </p:blipFill>
        <p:spPr>
          <a:xfrm>
            <a:off x="5190760" y="533400"/>
            <a:ext cx="3685915" cy="2764436"/>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267325" y="1600200"/>
            <a:ext cx="4304675"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Characterization and reduction of the uncertainties in the forecast</a:t>
            </a:r>
          </a:p>
          <a:p>
            <a:pPr marL="0" indent="0">
              <a:buNone/>
            </a:pPr>
            <a:endParaRPr lang="en-US" dirty="0"/>
          </a:p>
          <a:p>
            <a:pPr marL="0" indent="0">
              <a:buNone/>
            </a:pPr>
            <a:r>
              <a:rPr lang="en-US" dirty="0"/>
              <a:t>E.g., future weather isn’t known exactly, so we use many different model simulations to forecast it, and then can quantify differences among simulations as part of overall forecast uncertainty</a:t>
            </a:r>
            <a:endParaRPr lang="en-IE" dirty="0"/>
          </a:p>
        </p:txBody>
      </p:sp>
      <p:pic>
        <p:nvPicPr>
          <p:cNvPr id="5" name="Picture 4">
            <a:extLst>
              <a:ext uri="{FF2B5EF4-FFF2-40B4-BE49-F238E27FC236}">
                <a16:creationId xmlns:a16="http://schemas.microsoft.com/office/drawing/2014/main" id="{E79B7B81-FCAE-451D-9146-A5C4EA04DE06}"/>
              </a:ext>
            </a:extLst>
          </p:cNvPr>
          <p:cNvPicPr>
            <a:picLocks noChangeAspect="1"/>
          </p:cNvPicPr>
          <p:nvPr/>
        </p:nvPicPr>
        <p:blipFill>
          <a:blip r:embed="rId4"/>
          <a:stretch>
            <a:fillRect/>
          </a:stretch>
        </p:blipFill>
        <p:spPr>
          <a:xfrm>
            <a:off x="4572000" y="3719544"/>
            <a:ext cx="4468303" cy="2465068"/>
          </a:xfrm>
          <a:prstGeom prst="rect">
            <a:avLst/>
          </a:prstGeom>
          <a:ln>
            <a:solidFill>
              <a:schemeClr val="tx1"/>
            </a:solidFill>
          </a:ln>
        </p:spPr>
      </p:pic>
      <p:sp>
        <p:nvSpPr>
          <p:cNvPr id="8" name="TextBox 7">
            <a:extLst>
              <a:ext uri="{FF2B5EF4-FFF2-40B4-BE49-F238E27FC236}">
                <a16:creationId xmlns:a16="http://schemas.microsoft.com/office/drawing/2014/main" id="{4EF164B5-3FA6-410B-8B0E-0D930536E190}"/>
              </a:ext>
            </a:extLst>
          </p:cNvPr>
          <p:cNvSpPr txBox="1"/>
          <p:nvPr/>
        </p:nvSpPr>
        <p:spPr>
          <a:xfrm>
            <a:off x="4572000" y="6173371"/>
            <a:ext cx="4572000" cy="584775"/>
          </a:xfrm>
          <a:prstGeom prst="rect">
            <a:avLst/>
          </a:prstGeom>
          <a:noFill/>
        </p:spPr>
        <p:txBody>
          <a:bodyPr wrap="square" rtlCol="0">
            <a:spAutoFit/>
          </a:bodyPr>
          <a:lstStyle/>
          <a:p>
            <a:r>
              <a:rPr lang="en-US" sz="1600" i="1" dirty="0"/>
              <a:t>Plot showing 10 day forecast of air temperature with each line representing a different forecast (n = 15)</a:t>
            </a:r>
            <a:endParaRPr lang="en-IE" sz="1600" i="1" dirty="0"/>
          </a:p>
        </p:txBody>
      </p:sp>
    </p:spTree>
    <p:extLst>
      <p:ext uri="{BB962C8B-B14F-4D97-AF65-F5344CB8AC3E}">
        <p14:creationId xmlns:p14="http://schemas.microsoft.com/office/powerpoint/2010/main" val="3996329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Generate Forecast</a:t>
            </a:r>
          </a:p>
        </p:txBody>
      </p:sp>
      <p:pic>
        <p:nvPicPr>
          <p:cNvPr id="5" name="Picture 4" descr="Diagram&#10;&#10;Description automatically generated">
            <a:extLst>
              <a:ext uri="{FF2B5EF4-FFF2-40B4-BE49-F238E27FC236}">
                <a16:creationId xmlns:a16="http://schemas.microsoft.com/office/drawing/2014/main" id="{489A6AB3-86EB-4E54-A9A3-117CE8BAA3CD}"/>
              </a:ext>
            </a:extLst>
          </p:cNvPr>
          <p:cNvPicPr>
            <a:picLocks noChangeAspect="1"/>
          </p:cNvPicPr>
          <p:nvPr/>
        </p:nvPicPr>
        <p:blipFill>
          <a:blip r:embed="rId3"/>
          <a:stretch>
            <a:fillRect/>
          </a:stretch>
        </p:blipFill>
        <p:spPr>
          <a:xfrm>
            <a:off x="5190759" y="533400"/>
            <a:ext cx="3685915" cy="2764436"/>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457200" y="1600200"/>
            <a:ext cx="3496041"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Generate a forecast into the future using the model that has been built and using forecasted driver data</a:t>
            </a:r>
          </a:p>
          <a:p>
            <a:pPr marL="0" indent="0">
              <a:buNone/>
            </a:pPr>
            <a:endParaRPr lang="en-US" dirty="0"/>
          </a:p>
        </p:txBody>
      </p:sp>
      <p:pic>
        <p:nvPicPr>
          <p:cNvPr id="3" name="Picture 2">
            <a:extLst>
              <a:ext uri="{FF2B5EF4-FFF2-40B4-BE49-F238E27FC236}">
                <a16:creationId xmlns:a16="http://schemas.microsoft.com/office/drawing/2014/main" id="{2F4FABC6-85D6-4EB4-B165-7CB1DDFAC0B1}"/>
              </a:ext>
            </a:extLst>
          </p:cNvPr>
          <p:cNvPicPr>
            <a:picLocks noChangeAspect="1"/>
          </p:cNvPicPr>
          <p:nvPr/>
        </p:nvPicPr>
        <p:blipFill>
          <a:blip r:embed="rId4"/>
          <a:stretch>
            <a:fillRect/>
          </a:stretch>
        </p:blipFill>
        <p:spPr>
          <a:xfrm>
            <a:off x="3708869" y="3832471"/>
            <a:ext cx="5081839" cy="2575256"/>
          </a:xfrm>
          <a:prstGeom prst="rect">
            <a:avLst/>
          </a:prstGeom>
          <a:ln>
            <a:solidFill>
              <a:schemeClr val="tx1"/>
            </a:solidFill>
          </a:ln>
        </p:spPr>
      </p:pic>
      <p:sp>
        <p:nvSpPr>
          <p:cNvPr id="6" name="TextBox 5">
            <a:extLst>
              <a:ext uri="{FF2B5EF4-FFF2-40B4-BE49-F238E27FC236}">
                <a16:creationId xmlns:a16="http://schemas.microsoft.com/office/drawing/2014/main" id="{E1F72D66-3EEF-4D5E-B773-26662C5068F1}"/>
              </a:ext>
            </a:extLst>
          </p:cNvPr>
          <p:cNvSpPr txBox="1"/>
          <p:nvPr/>
        </p:nvSpPr>
        <p:spPr>
          <a:xfrm>
            <a:off x="345212" y="5081880"/>
            <a:ext cx="3149535" cy="1077218"/>
          </a:xfrm>
          <a:prstGeom prst="rect">
            <a:avLst/>
          </a:prstGeom>
          <a:noFill/>
        </p:spPr>
        <p:txBody>
          <a:bodyPr wrap="square" rtlCol="0">
            <a:spAutoFit/>
          </a:bodyPr>
          <a:lstStyle/>
          <a:p>
            <a:r>
              <a:rPr lang="en-US" sz="1600" i="1" dirty="0"/>
              <a:t>Plot showing 35 day forecast of primary productivity (chlorophyll-a) with each line representing a different simulation (n = 30)</a:t>
            </a:r>
            <a:endParaRPr lang="en-IE" sz="1600" i="1" dirty="0"/>
          </a:p>
        </p:txBody>
      </p:sp>
    </p:spTree>
    <p:extLst>
      <p:ext uri="{BB962C8B-B14F-4D97-AF65-F5344CB8AC3E}">
        <p14:creationId xmlns:p14="http://schemas.microsoft.com/office/powerpoint/2010/main" val="2581495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Communicate Forecast</a:t>
            </a:r>
          </a:p>
        </p:txBody>
      </p:sp>
      <p:pic>
        <p:nvPicPr>
          <p:cNvPr id="4" name="Picture 3" descr="Diagram&#10;&#10;Description automatically generated">
            <a:extLst>
              <a:ext uri="{FF2B5EF4-FFF2-40B4-BE49-F238E27FC236}">
                <a16:creationId xmlns:a16="http://schemas.microsoft.com/office/drawing/2014/main" id="{AC074131-13D9-4EB3-B41B-81C34EBD6146}"/>
              </a:ext>
            </a:extLst>
          </p:cNvPr>
          <p:cNvPicPr>
            <a:picLocks noChangeAspect="1"/>
          </p:cNvPicPr>
          <p:nvPr/>
        </p:nvPicPr>
        <p:blipFill>
          <a:blip r:embed="rId3"/>
          <a:stretch>
            <a:fillRect/>
          </a:stretch>
        </p:blipFill>
        <p:spPr>
          <a:xfrm>
            <a:off x="5190759" y="533400"/>
            <a:ext cx="3685915" cy="2764436"/>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232157" y="1600200"/>
            <a:ext cx="3496041"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Communicate the forecast to stakeholders and potential end-users</a:t>
            </a:r>
          </a:p>
          <a:p>
            <a:pPr marL="0" indent="0">
              <a:buNone/>
            </a:pPr>
            <a:endParaRPr lang="en-US" dirty="0"/>
          </a:p>
          <a:p>
            <a:pPr marL="0" indent="0">
              <a:buNone/>
            </a:pPr>
            <a:r>
              <a:rPr lang="en-US" dirty="0"/>
              <a:t>E.g., create visualizations of the data to aid in forecast interpretation</a:t>
            </a:r>
          </a:p>
        </p:txBody>
      </p:sp>
      <p:pic>
        <p:nvPicPr>
          <p:cNvPr id="3" name="Picture 2">
            <a:extLst>
              <a:ext uri="{FF2B5EF4-FFF2-40B4-BE49-F238E27FC236}">
                <a16:creationId xmlns:a16="http://schemas.microsoft.com/office/drawing/2014/main" id="{6D0E2995-A33D-43C9-96F7-DFB11B85384B}"/>
              </a:ext>
            </a:extLst>
          </p:cNvPr>
          <p:cNvPicPr>
            <a:picLocks noChangeAspect="1"/>
          </p:cNvPicPr>
          <p:nvPr/>
        </p:nvPicPr>
        <p:blipFill>
          <a:blip r:embed="rId4"/>
          <a:stretch>
            <a:fillRect/>
          </a:stretch>
        </p:blipFill>
        <p:spPr>
          <a:xfrm>
            <a:off x="3711396" y="3833446"/>
            <a:ext cx="5408425" cy="2491153"/>
          </a:xfrm>
          <a:prstGeom prst="rect">
            <a:avLst/>
          </a:prstGeom>
          <a:ln>
            <a:solidFill>
              <a:schemeClr val="tx1"/>
            </a:solidFill>
          </a:ln>
        </p:spPr>
      </p:pic>
      <p:sp>
        <p:nvSpPr>
          <p:cNvPr id="6" name="TextBox 5">
            <a:extLst>
              <a:ext uri="{FF2B5EF4-FFF2-40B4-BE49-F238E27FC236}">
                <a16:creationId xmlns:a16="http://schemas.microsoft.com/office/drawing/2014/main" id="{1392389F-C4A4-4D0A-8DF8-E085D5106054}"/>
              </a:ext>
            </a:extLst>
          </p:cNvPr>
          <p:cNvSpPr txBox="1"/>
          <p:nvPr/>
        </p:nvSpPr>
        <p:spPr>
          <a:xfrm>
            <a:off x="345212" y="5229761"/>
            <a:ext cx="3149535" cy="1323439"/>
          </a:xfrm>
          <a:prstGeom prst="rect">
            <a:avLst/>
          </a:prstGeom>
          <a:noFill/>
        </p:spPr>
        <p:txBody>
          <a:bodyPr wrap="square" rtlCol="0">
            <a:spAutoFit/>
          </a:bodyPr>
          <a:lstStyle/>
          <a:p>
            <a:r>
              <a:rPr lang="en-US" sz="1600" i="1" dirty="0"/>
              <a:t>Plot showing 35 day forecast of primary productivity (chlorophyll-a) where the solid line represents the median and the shaded region is the 95% confidence interval (n = 30)</a:t>
            </a:r>
            <a:endParaRPr lang="en-IE" sz="1600" i="1" dirty="0"/>
          </a:p>
        </p:txBody>
      </p:sp>
    </p:spTree>
    <p:extLst>
      <p:ext uri="{BB962C8B-B14F-4D97-AF65-F5344CB8AC3E}">
        <p14:creationId xmlns:p14="http://schemas.microsoft.com/office/powerpoint/2010/main" val="859352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Assess Forecast</a:t>
            </a:r>
          </a:p>
        </p:txBody>
      </p:sp>
      <p:pic>
        <p:nvPicPr>
          <p:cNvPr id="5" name="Picture 4" descr="Diagram&#10;&#10;Description automatically generated">
            <a:extLst>
              <a:ext uri="{FF2B5EF4-FFF2-40B4-BE49-F238E27FC236}">
                <a16:creationId xmlns:a16="http://schemas.microsoft.com/office/drawing/2014/main" id="{473EBDF4-FA82-4F2E-B440-08D34DD19BF7}"/>
              </a:ext>
            </a:extLst>
          </p:cNvPr>
          <p:cNvPicPr>
            <a:picLocks noChangeAspect="1"/>
          </p:cNvPicPr>
          <p:nvPr/>
        </p:nvPicPr>
        <p:blipFill>
          <a:blip r:embed="rId3"/>
          <a:stretch>
            <a:fillRect/>
          </a:stretch>
        </p:blipFill>
        <p:spPr>
          <a:xfrm>
            <a:off x="5190759" y="533400"/>
            <a:ext cx="3685915" cy="2764436"/>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457200" y="1600200"/>
            <a:ext cx="3496041"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As time moves forward and new data are collected, the forecast can be compared to the data to see how well it performed</a:t>
            </a:r>
          </a:p>
          <a:p>
            <a:pPr marL="0" indent="0">
              <a:buNone/>
            </a:pPr>
            <a:r>
              <a:rPr lang="en-US" dirty="0"/>
              <a:t>E.g., using statistical or visual measures</a:t>
            </a:r>
          </a:p>
        </p:txBody>
      </p:sp>
      <p:pic>
        <p:nvPicPr>
          <p:cNvPr id="4" name="Picture 3">
            <a:extLst>
              <a:ext uri="{FF2B5EF4-FFF2-40B4-BE49-F238E27FC236}">
                <a16:creationId xmlns:a16="http://schemas.microsoft.com/office/drawing/2014/main" id="{A9523C79-57B5-4AA9-ACF0-5C49F28C95EF}"/>
              </a:ext>
            </a:extLst>
          </p:cNvPr>
          <p:cNvPicPr>
            <a:picLocks noChangeAspect="1"/>
          </p:cNvPicPr>
          <p:nvPr/>
        </p:nvPicPr>
        <p:blipFill>
          <a:blip r:embed="rId4"/>
          <a:stretch>
            <a:fillRect/>
          </a:stretch>
        </p:blipFill>
        <p:spPr>
          <a:xfrm>
            <a:off x="5017639" y="3712564"/>
            <a:ext cx="3669161" cy="2764436"/>
          </a:xfrm>
          <a:prstGeom prst="rect">
            <a:avLst/>
          </a:prstGeom>
          <a:ln>
            <a:solidFill>
              <a:schemeClr val="tx1"/>
            </a:solidFill>
          </a:ln>
        </p:spPr>
      </p:pic>
      <p:sp>
        <p:nvSpPr>
          <p:cNvPr id="8" name="TextBox 7">
            <a:extLst>
              <a:ext uri="{FF2B5EF4-FFF2-40B4-BE49-F238E27FC236}">
                <a16:creationId xmlns:a16="http://schemas.microsoft.com/office/drawing/2014/main" id="{E91DE243-5D39-4D22-9B06-6F0E28475017}"/>
              </a:ext>
            </a:extLst>
          </p:cNvPr>
          <p:cNvSpPr txBox="1"/>
          <p:nvPr/>
        </p:nvSpPr>
        <p:spPr>
          <a:xfrm>
            <a:off x="2041224" y="5499355"/>
            <a:ext cx="3149535" cy="1077218"/>
          </a:xfrm>
          <a:prstGeom prst="rect">
            <a:avLst/>
          </a:prstGeom>
          <a:noFill/>
        </p:spPr>
        <p:txBody>
          <a:bodyPr wrap="square" rtlCol="0">
            <a:spAutoFit/>
          </a:bodyPr>
          <a:lstStyle/>
          <a:p>
            <a:r>
              <a:rPr lang="en-US" sz="1600" i="1" dirty="0"/>
              <a:t>Plot showing the comparison of new observations (orange points) to the forecast of primary productivity (chlorophyll-a)</a:t>
            </a:r>
            <a:endParaRPr lang="en-IE" sz="1600" i="1" dirty="0"/>
          </a:p>
        </p:txBody>
      </p:sp>
    </p:spTree>
    <p:extLst>
      <p:ext uri="{BB962C8B-B14F-4D97-AF65-F5344CB8AC3E}">
        <p14:creationId xmlns:p14="http://schemas.microsoft.com/office/powerpoint/2010/main" val="6995883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EF63-27D6-4DD3-A01F-D9A1511958CB}"/>
              </a:ext>
            </a:extLst>
          </p:cNvPr>
          <p:cNvSpPr>
            <a:spLocks noGrp="1"/>
          </p:cNvSpPr>
          <p:nvPr>
            <p:ph type="title"/>
          </p:nvPr>
        </p:nvSpPr>
        <p:spPr/>
        <p:txBody>
          <a:bodyPr/>
          <a:lstStyle/>
          <a:p>
            <a:r>
              <a:rPr lang="en-IE" dirty="0"/>
              <a:t>Update Model</a:t>
            </a:r>
          </a:p>
        </p:txBody>
      </p:sp>
      <p:pic>
        <p:nvPicPr>
          <p:cNvPr id="5" name="Picture 4" descr="Diagram&#10;&#10;Description automatically generated">
            <a:extLst>
              <a:ext uri="{FF2B5EF4-FFF2-40B4-BE49-F238E27FC236}">
                <a16:creationId xmlns:a16="http://schemas.microsoft.com/office/drawing/2014/main" id="{547ADC59-5EBC-48F2-B9EF-2B04DF7DE878}"/>
              </a:ext>
            </a:extLst>
          </p:cNvPr>
          <p:cNvPicPr>
            <a:picLocks noChangeAspect="1"/>
          </p:cNvPicPr>
          <p:nvPr/>
        </p:nvPicPr>
        <p:blipFill>
          <a:blip r:embed="rId3"/>
          <a:stretch>
            <a:fillRect/>
          </a:stretch>
        </p:blipFill>
        <p:spPr>
          <a:xfrm>
            <a:off x="5190759" y="533400"/>
            <a:ext cx="3685916" cy="2764437"/>
          </a:xfrm>
          <a:prstGeom prst="rect">
            <a:avLst/>
          </a:prstGeom>
        </p:spPr>
      </p:pic>
      <p:sp>
        <p:nvSpPr>
          <p:cNvPr id="7" name="Content Placeholder 2">
            <a:extLst>
              <a:ext uri="{FF2B5EF4-FFF2-40B4-BE49-F238E27FC236}">
                <a16:creationId xmlns:a16="http://schemas.microsoft.com/office/drawing/2014/main" id="{FBD63CF7-2276-48D8-BCA4-38B32EFFA7E1}"/>
              </a:ext>
            </a:extLst>
          </p:cNvPr>
          <p:cNvSpPr txBox="1">
            <a:spLocks/>
          </p:cNvSpPr>
          <p:nvPr/>
        </p:nvSpPr>
        <p:spPr>
          <a:xfrm>
            <a:off x="457200" y="1600200"/>
            <a:ext cx="3496041"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endParaRPr lang="en-US" dirty="0"/>
          </a:p>
          <a:p>
            <a:pPr marL="0" indent="0">
              <a:buNone/>
            </a:pPr>
            <a:r>
              <a:rPr lang="en-US" dirty="0"/>
              <a:t>If the forecast did not perform well vs. observations, the model can be updated before generating a new forecast</a:t>
            </a:r>
          </a:p>
          <a:p>
            <a:pPr marL="0" indent="0">
              <a:buNone/>
            </a:pPr>
            <a:r>
              <a:rPr lang="en-US" dirty="0"/>
              <a:t>E.g., updating the model parameters</a:t>
            </a:r>
          </a:p>
        </p:txBody>
      </p:sp>
      <p:pic>
        <p:nvPicPr>
          <p:cNvPr id="3" name="Picture 2">
            <a:extLst>
              <a:ext uri="{FF2B5EF4-FFF2-40B4-BE49-F238E27FC236}">
                <a16:creationId xmlns:a16="http://schemas.microsoft.com/office/drawing/2014/main" id="{E53663ED-7580-4288-BE38-9E5E472583C7}"/>
              </a:ext>
            </a:extLst>
          </p:cNvPr>
          <p:cNvPicPr>
            <a:picLocks noChangeAspect="1"/>
          </p:cNvPicPr>
          <p:nvPr/>
        </p:nvPicPr>
        <p:blipFill>
          <a:blip r:embed="rId4"/>
          <a:stretch>
            <a:fillRect/>
          </a:stretch>
        </p:blipFill>
        <p:spPr>
          <a:xfrm>
            <a:off x="4192561" y="4207201"/>
            <a:ext cx="4684114" cy="2117399"/>
          </a:xfrm>
          <a:prstGeom prst="rect">
            <a:avLst/>
          </a:prstGeom>
          <a:ln>
            <a:solidFill>
              <a:schemeClr val="tx1"/>
            </a:solidFill>
          </a:ln>
        </p:spPr>
      </p:pic>
      <p:sp>
        <p:nvSpPr>
          <p:cNvPr id="6" name="TextBox 5">
            <a:extLst>
              <a:ext uri="{FF2B5EF4-FFF2-40B4-BE49-F238E27FC236}">
                <a16:creationId xmlns:a16="http://schemas.microsoft.com/office/drawing/2014/main" id="{64206C73-19DA-4A17-9662-FDFECF06DFE4}"/>
              </a:ext>
            </a:extLst>
          </p:cNvPr>
          <p:cNvSpPr txBox="1"/>
          <p:nvPr/>
        </p:nvSpPr>
        <p:spPr>
          <a:xfrm>
            <a:off x="1043026" y="5267205"/>
            <a:ext cx="3149535" cy="1077218"/>
          </a:xfrm>
          <a:prstGeom prst="rect">
            <a:avLst/>
          </a:prstGeom>
          <a:noFill/>
        </p:spPr>
        <p:txBody>
          <a:bodyPr wrap="square" rtlCol="0">
            <a:spAutoFit/>
          </a:bodyPr>
          <a:lstStyle/>
          <a:p>
            <a:r>
              <a:rPr lang="en-US" sz="1600" i="1" dirty="0"/>
              <a:t>Plot showing an updated forecast (red) by updating the model parameters and the original forecast (green)</a:t>
            </a:r>
            <a:endParaRPr lang="en-IE" sz="1600" i="1" dirty="0"/>
          </a:p>
        </p:txBody>
      </p:sp>
    </p:spTree>
    <p:extLst>
      <p:ext uri="{BB962C8B-B14F-4D97-AF65-F5344CB8AC3E}">
        <p14:creationId xmlns:p14="http://schemas.microsoft.com/office/powerpoint/2010/main" val="3457263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Tree>
    <p:extLst>
      <p:ext uri="{BB962C8B-B14F-4D97-AF65-F5344CB8AC3E}">
        <p14:creationId xmlns:p14="http://schemas.microsoft.com/office/powerpoint/2010/main" val="2075112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sp>
        <p:nvSpPr>
          <p:cNvPr id="3" name="Content Placeholder 2">
            <a:extLst>
              <a:ext uri="{FF2B5EF4-FFF2-40B4-BE49-F238E27FC236}">
                <a16:creationId xmlns:a16="http://schemas.microsoft.com/office/drawing/2014/main" id="{C6BE9135-5FCC-4739-BF47-DD3183376145}"/>
              </a:ext>
            </a:extLst>
          </p:cNvPr>
          <p:cNvSpPr>
            <a:spLocks noGrp="1"/>
          </p:cNvSpPr>
          <p:nvPr>
            <p:ph idx="1"/>
          </p:nvPr>
        </p:nvSpPr>
        <p:spPr>
          <a:xfrm>
            <a:off x="457199" y="1174698"/>
            <a:ext cx="8285333" cy="4876800"/>
          </a:xfrm>
        </p:spPr>
        <p:txBody>
          <a:bodyPr/>
          <a:lstStyle/>
          <a:p>
            <a:pPr marL="0" indent="0">
              <a:buNone/>
            </a:pPr>
            <a:endParaRPr lang="en-IE" dirty="0"/>
          </a:p>
          <a:p>
            <a:pPr marL="0" indent="0">
              <a:buNone/>
            </a:pPr>
            <a:r>
              <a:rPr lang="en-IE" dirty="0"/>
              <a:t>We are going to use a </a:t>
            </a:r>
            <a:r>
              <a:rPr lang="en-IE" b="1" dirty="0"/>
              <a:t>model</a:t>
            </a:r>
            <a:r>
              <a:rPr lang="en-IE" dirty="0"/>
              <a:t> to generate a forecast of primary productivity in </a:t>
            </a:r>
            <a:r>
              <a:rPr lang="en-IE" b="1" dirty="0"/>
              <a:t>lakes </a:t>
            </a:r>
            <a:r>
              <a:rPr lang="en-IE" dirty="0"/>
              <a:t>using real </a:t>
            </a:r>
            <a:r>
              <a:rPr lang="en-IE" b="1" dirty="0"/>
              <a:t>data</a:t>
            </a:r>
          </a:p>
          <a:p>
            <a:pPr marL="0" indent="0">
              <a:buNone/>
            </a:pPr>
            <a:endParaRPr lang="en-IE" b="1" dirty="0"/>
          </a:p>
          <a:p>
            <a:pPr marL="0" indent="0">
              <a:buNone/>
            </a:pPr>
            <a:r>
              <a:rPr lang="en-US" dirty="0"/>
              <a:t>An ecological model is a simplified representation of nature, with the goal of understanding and </a:t>
            </a:r>
            <a:r>
              <a:rPr lang="en-US" b="1" dirty="0"/>
              <a:t>predicting</a:t>
            </a:r>
            <a:r>
              <a:rPr lang="en-US" dirty="0"/>
              <a:t> environmental dynamics</a:t>
            </a:r>
            <a:endParaRPr lang="en-IE" dirty="0"/>
          </a:p>
          <a:p>
            <a:pPr marL="0" indent="0">
              <a:buNone/>
            </a:pPr>
            <a:endParaRPr lang="en-IE" dirty="0"/>
          </a:p>
        </p:txBody>
      </p:sp>
      <p:grpSp>
        <p:nvGrpSpPr>
          <p:cNvPr id="6" name="Group 5">
            <a:extLst>
              <a:ext uri="{FF2B5EF4-FFF2-40B4-BE49-F238E27FC236}">
                <a16:creationId xmlns:a16="http://schemas.microsoft.com/office/drawing/2014/main" id="{63B096B7-D808-481D-A6B7-925B40DEF0D3}"/>
              </a:ext>
            </a:extLst>
          </p:cNvPr>
          <p:cNvGrpSpPr>
            <a:grpSpLocks noChangeAspect="1"/>
          </p:cNvGrpSpPr>
          <p:nvPr/>
        </p:nvGrpSpPr>
        <p:grpSpPr>
          <a:xfrm>
            <a:off x="531704" y="4924964"/>
            <a:ext cx="4131878" cy="1718861"/>
            <a:chOff x="199866" y="4498109"/>
            <a:chExt cx="5291204" cy="2201141"/>
          </a:xfrm>
        </p:grpSpPr>
        <p:pic>
          <p:nvPicPr>
            <p:cNvPr id="1026" name="Picture 2" descr="tackle-fishing-2-original-cross-section | DAREN SMITH">
              <a:extLst>
                <a:ext uri="{FF2B5EF4-FFF2-40B4-BE49-F238E27FC236}">
                  <a16:creationId xmlns:a16="http://schemas.microsoft.com/office/drawing/2014/main" id="{D4CBDFE1-C551-4ACA-A60D-13183D06A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866" y="4498109"/>
              <a:ext cx="5291204" cy="2201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hristmas Tree Line Drawing clipart - Phytoplankton, Drawing, Green,  transparent clip art">
              <a:extLst>
                <a:ext uri="{FF2B5EF4-FFF2-40B4-BE49-F238E27FC236}">
                  <a16:creationId xmlns:a16="http://schemas.microsoft.com/office/drawing/2014/main" id="{E5C95905-E102-4F82-AE13-1245C2905B3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2881072">
              <a:off x="1036102" y="5198417"/>
              <a:ext cx="453480" cy="287706"/>
            </a:xfrm>
            <a:prstGeom prst="rect">
              <a:avLst/>
            </a:prstGeom>
            <a:solidFill>
              <a:srgbClr val="0099CC"/>
            </a:solidFill>
          </p:spPr>
        </p:pic>
        <p:pic>
          <p:nvPicPr>
            <p:cNvPr id="7" name="Picture 6" descr="Christmas Tree Line Drawing clipart - Phytoplankton, Drawing, Green,  transparent clip art">
              <a:extLst>
                <a:ext uri="{FF2B5EF4-FFF2-40B4-BE49-F238E27FC236}">
                  <a16:creationId xmlns:a16="http://schemas.microsoft.com/office/drawing/2014/main" id="{715E46C3-1D21-404C-8664-9A310906502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5217117">
              <a:off x="738948" y="5485087"/>
              <a:ext cx="453480" cy="287706"/>
            </a:xfrm>
            <a:prstGeom prst="rect">
              <a:avLst/>
            </a:prstGeom>
            <a:noFill/>
          </p:spPr>
        </p:pic>
        <p:pic>
          <p:nvPicPr>
            <p:cNvPr id="8" name="Picture 7" descr="Christmas Tree Line Drawing clipart - Phytoplankton, Drawing, Green,  transparent clip art">
              <a:extLst>
                <a:ext uri="{FF2B5EF4-FFF2-40B4-BE49-F238E27FC236}">
                  <a16:creationId xmlns:a16="http://schemas.microsoft.com/office/drawing/2014/main" id="{67DAC54F-5304-4EF8-8693-40C8685D479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2343" r="49606" b="60806"/>
            <a:stretch/>
          </p:blipFill>
          <p:spPr bwMode="auto">
            <a:xfrm rot="13836411">
              <a:off x="1574752" y="5689357"/>
              <a:ext cx="221632" cy="287706"/>
            </a:xfrm>
            <a:prstGeom prst="rect">
              <a:avLst/>
            </a:prstGeom>
            <a:noFill/>
          </p:spPr>
        </p:pic>
        <p:pic>
          <p:nvPicPr>
            <p:cNvPr id="9" name="Picture 8" descr="Christmas Tree Line Drawing clipart - Phytoplankton, Drawing, Green,  transparent clip art">
              <a:extLst>
                <a:ext uri="{FF2B5EF4-FFF2-40B4-BE49-F238E27FC236}">
                  <a16:creationId xmlns:a16="http://schemas.microsoft.com/office/drawing/2014/main" id="{FA6425A9-4996-4239-B25F-D93181823C0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a:off x="1059221" y="5863077"/>
              <a:ext cx="256705" cy="361883"/>
            </a:xfrm>
            <a:prstGeom prst="rect">
              <a:avLst/>
            </a:prstGeom>
            <a:noFill/>
          </p:spPr>
        </p:pic>
        <p:pic>
          <p:nvPicPr>
            <p:cNvPr id="10" name="Picture 9" descr="Christmas Tree Line Drawing clipart - Phytoplankton, Drawing, Green,  transparent clip art">
              <a:extLst>
                <a:ext uri="{FF2B5EF4-FFF2-40B4-BE49-F238E27FC236}">
                  <a16:creationId xmlns:a16="http://schemas.microsoft.com/office/drawing/2014/main" id="{06967288-30F0-4BCD-ADBA-875AE8D6C231}"/>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a:off x="873610" y="5364564"/>
              <a:ext cx="246853" cy="287706"/>
            </a:xfrm>
            <a:prstGeom prst="rect">
              <a:avLst/>
            </a:prstGeom>
            <a:noFill/>
          </p:spPr>
        </p:pic>
        <p:pic>
          <p:nvPicPr>
            <p:cNvPr id="11" name="Picture 10" descr="Christmas Tree Line Drawing clipart - Phytoplankton, Drawing, Green,  transparent clip art">
              <a:extLst>
                <a:ext uri="{FF2B5EF4-FFF2-40B4-BE49-F238E27FC236}">
                  <a16:creationId xmlns:a16="http://schemas.microsoft.com/office/drawing/2014/main" id="{279A5865-D135-4837-95B5-98239A46A0C6}"/>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1420517" y="5364564"/>
              <a:ext cx="256705" cy="361883"/>
            </a:xfrm>
            <a:prstGeom prst="rect">
              <a:avLst/>
            </a:prstGeom>
            <a:noFill/>
          </p:spPr>
        </p:pic>
        <p:pic>
          <p:nvPicPr>
            <p:cNvPr id="12" name="Picture 11" descr="Christmas Tree Line Drawing clipart - Phytoplankton, Drawing, Green,  transparent clip art">
              <a:extLst>
                <a:ext uri="{FF2B5EF4-FFF2-40B4-BE49-F238E27FC236}">
                  <a16:creationId xmlns:a16="http://schemas.microsoft.com/office/drawing/2014/main" id="{9437269E-1264-4C2D-86FB-A519FA8BA5C5}"/>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15326272">
              <a:off x="709895" y="5204347"/>
              <a:ext cx="256705" cy="361883"/>
            </a:xfrm>
            <a:prstGeom prst="rect">
              <a:avLst/>
            </a:prstGeom>
            <a:noFill/>
          </p:spPr>
        </p:pic>
        <p:pic>
          <p:nvPicPr>
            <p:cNvPr id="13" name="Picture 12" descr="Christmas Tree Line Drawing clipart - Phytoplankton, Drawing, Green,  transparent clip art">
              <a:extLst>
                <a:ext uri="{FF2B5EF4-FFF2-40B4-BE49-F238E27FC236}">
                  <a16:creationId xmlns:a16="http://schemas.microsoft.com/office/drawing/2014/main" id="{5DD4F9AC-645E-4E60-AEDA-649A651A44F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5217117">
              <a:off x="2068369" y="5268502"/>
              <a:ext cx="453480" cy="287706"/>
            </a:xfrm>
            <a:prstGeom prst="rect">
              <a:avLst/>
            </a:prstGeom>
            <a:noFill/>
          </p:spPr>
        </p:pic>
        <p:pic>
          <p:nvPicPr>
            <p:cNvPr id="14" name="Picture 13" descr="Christmas Tree Line Drawing clipart - Phytoplankton, Drawing, Green,  transparent clip art">
              <a:extLst>
                <a:ext uri="{FF2B5EF4-FFF2-40B4-BE49-F238E27FC236}">
                  <a16:creationId xmlns:a16="http://schemas.microsoft.com/office/drawing/2014/main" id="{FE88A400-F180-44F1-8A4B-363393E69BC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2343" r="49606" b="60806"/>
            <a:stretch/>
          </p:blipFill>
          <p:spPr bwMode="auto">
            <a:xfrm rot="13836411">
              <a:off x="2904173" y="5472772"/>
              <a:ext cx="221632" cy="287706"/>
            </a:xfrm>
            <a:prstGeom prst="rect">
              <a:avLst/>
            </a:prstGeom>
            <a:noFill/>
          </p:spPr>
        </p:pic>
        <p:pic>
          <p:nvPicPr>
            <p:cNvPr id="15" name="Picture 14" descr="Christmas Tree Line Drawing clipart - Phytoplankton, Drawing, Green,  transparent clip art">
              <a:extLst>
                <a:ext uri="{FF2B5EF4-FFF2-40B4-BE49-F238E27FC236}">
                  <a16:creationId xmlns:a16="http://schemas.microsoft.com/office/drawing/2014/main" id="{DF85F2BF-838D-4D72-983C-F6A24044262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a:off x="2388642" y="5646492"/>
              <a:ext cx="256705" cy="361883"/>
            </a:xfrm>
            <a:prstGeom prst="rect">
              <a:avLst/>
            </a:prstGeom>
            <a:noFill/>
          </p:spPr>
        </p:pic>
        <p:pic>
          <p:nvPicPr>
            <p:cNvPr id="16" name="Picture 15" descr="Christmas Tree Line Drawing clipart - Phytoplankton, Drawing, Green,  transparent clip art">
              <a:extLst>
                <a:ext uri="{FF2B5EF4-FFF2-40B4-BE49-F238E27FC236}">
                  <a16:creationId xmlns:a16="http://schemas.microsoft.com/office/drawing/2014/main" id="{8C9C0266-3E68-46C4-8AFE-F1222F67B4C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2749938" y="5147979"/>
              <a:ext cx="256705" cy="361883"/>
            </a:xfrm>
            <a:prstGeom prst="rect">
              <a:avLst/>
            </a:prstGeom>
            <a:noFill/>
          </p:spPr>
        </p:pic>
        <p:pic>
          <p:nvPicPr>
            <p:cNvPr id="17" name="Picture 16" descr="Christmas Tree Line Drawing clipart - Phytoplankton, Drawing, Green,  transparent clip art">
              <a:extLst>
                <a:ext uri="{FF2B5EF4-FFF2-40B4-BE49-F238E27FC236}">
                  <a16:creationId xmlns:a16="http://schemas.microsoft.com/office/drawing/2014/main" id="{3D0AA3B7-31C8-4091-9645-30A49EAC302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2881072">
              <a:off x="3171944" y="5441505"/>
              <a:ext cx="453480" cy="287706"/>
            </a:xfrm>
            <a:prstGeom prst="rect">
              <a:avLst/>
            </a:prstGeom>
            <a:solidFill>
              <a:srgbClr val="0099CC"/>
            </a:solidFill>
          </p:spPr>
        </p:pic>
        <p:pic>
          <p:nvPicPr>
            <p:cNvPr id="18" name="Picture 17" descr="Christmas Tree Line Drawing clipart - Phytoplankton, Drawing, Green,  transparent clip art">
              <a:extLst>
                <a:ext uri="{FF2B5EF4-FFF2-40B4-BE49-F238E27FC236}">
                  <a16:creationId xmlns:a16="http://schemas.microsoft.com/office/drawing/2014/main" id="{A64B02B1-0E69-4739-A5BD-4CB185325ED9}"/>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a:off x="3239435" y="5759032"/>
              <a:ext cx="246853" cy="287706"/>
            </a:xfrm>
            <a:prstGeom prst="rect">
              <a:avLst/>
            </a:prstGeom>
            <a:noFill/>
          </p:spPr>
        </p:pic>
        <p:pic>
          <p:nvPicPr>
            <p:cNvPr id="19" name="Picture 18" descr="Christmas Tree Line Drawing clipart - Phytoplankton, Drawing, Green,  transparent clip art">
              <a:extLst>
                <a:ext uri="{FF2B5EF4-FFF2-40B4-BE49-F238E27FC236}">
                  <a16:creationId xmlns:a16="http://schemas.microsoft.com/office/drawing/2014/main" id="{C1A6BB0A-506D-4D47-A404-A14182B5A431}"/>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3786342" y="5759032"/>
              <a:ext cx="256705" cy="361883"/>
            </a:xfrm>
            <a:prstGeom prst="rect">
              <a:avLst/>
            </a:prstGeom>
            <a:noFill/>
          </p:spPr>
        </p:pic>
        <p:pic>
          <p:nvPicPr>
            <p:cNvPr id="20" name="Picture 19" descr="Christmas Tree Line Drawing clipart - Phytoplankton, Drawing, Green,  transparent clip art">
              <a:extLst>
                <a:ext uri="{FF2B5EF4-FFF2-40B4-BE49-F238E27FC236}">
                  <a16:creationId xmlns:a16="http://schemas.microsoft.com/office/drawing/2014/main" id="{424444B1-ACBD-426A-9C56-997BC98BAE26}"/>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9448853">
              <a:off x="3840458" y="5129653"/>
              <a:ext cx="453480" cy="287706"/>
            </a:xfrm>
            <a:prstGeom prst="rect">
              <a:avLst/>
            </a:prstGeom>
            <a:noFill/>
          </p:spPr>
        </p:pic>
        <p:pic>
          <p:nvPicPr>
            <p:cNvPr id="21" name="Picture 20" descr="Christmas Tree Line Drawing clipart - Phytoplankton, Drawing, Green,  transparent clip art">
              <a:extLst>
                <a:ext uri="{FF2B5EF4-FFF2-40B4-BE49-F238E27FC236}">
                  <a16:creationId xmlns:a16="http://schemas.microsoft.com/office/drawing/2014/main" id="{A4D41531-70F5-4FA9-93CE-028805A92419}"/>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8568838">
              <a:off x="4429945" y="5114198"/>
              <a:ext cx="256705" cy="361883"/>
            </a:xfrm>
            <a:prstGeom prst="rect">
              <a:avLst/>
            </a:prstGeom>
            <a:noFill/>
          </p:spPr>
        </p:pic>
        <p:pic>
          <p:nvPicPr>
            <p:cNvPr id="22" name="Picture 21" descr="Christmas Tree Line Drawing clipart - Phytoplankton, Drawing, Green,  transparent clip art">
              <a:extLst>
                <a:ext uri="{FF2B5EF4-FFF2-40B4-BE49-F238E27FC236}">
                  <a16:creationId xmlns:a16="http://schemas.microsoft.com/office/drawing/2014/main" id="{7C0883A8-CC06-43B0-9A85-3EAF4D82B15B}"/>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rot="5152620">
              <a:off x="4430321" y="5770214"/>
              <a:ext cx="246853" cy="287706"/>
            </a:xfrm>
            <a:prstGeom prst="rect">
              <a:avLst/>
            </a:prstGeom>
            <a:noFill/>
          </p:spPr>
        </p:pic>
      </p:grpSp>
      <p:sp>
        <p:nvSpPr>
          <p:cNvPr id="23" name="TextBox 22">
            <a:extLst>
              <a:ext uri="{FF2B5EF4-FFF2-40B4-BE49-F238E27FC236}">
                <a16:creationId xmlns:a16="http://schemas.microsoft.com/office/drawing/2014/main" id="{F7FE8FB9-F669-45C2-A269-55D5FD7E838F}"/>
              </a:ext>
            </a:extLst>
          </p:cNvPr>
          <p:cNvSpPr txBox="1"/>
          <p:nvPr/>
        </p:nvSpPr>
        <p:spPr>
          <a:xfrm>
            <a:off x="450944" y="4562296"/>
            <a:ext cx="5101458" cy="338554"/>
          </a:xfrm>
          <a:prstGeom prst="rect">
            <a:avLst/>
          </a:prstGeom>
          <a:noFill/>
        </p:spPr>
        <p:txBody>
          <a:bodyPr wrap="square" rtlCol="0">
            <a:spAutoFit/>
          </a:bodyPr>
          <a:lstStyle/>
          <a:p>
            <a:r>
              <a:rPr lang="en-IE" sz="1600" dirty="0"/>
              <a:t>Predicting chlorophyll-a concentrations in a lake</a:t>
            </a:r>
          </a:p>
        </p:txBody>
      </p:sp>
      <p:cxnSp>
        <p:nvCxnSpPr>
          <p:cNvPr id="41" name="Straight Connector 40">
            <a:extLst>
              <a:ext uri="{FF2B5EF4-FFF2-40B4-BE49-F238E27FC236}">
                <a16:creationId xmlns:a16="http://schemas.microsoft.com/office/drawing/2014/main" id="{087DF849-B1DA-461D-A19B-E0D2EA268616}"/>
              </a:ext>
            </a:extLst>
          </p:cNvPr>
          <p:cNvCxnSpPr>
            <a:cxnSpLocks/>
          </p:cNvCxnSpPr>
          <p:nvPr/>
        </p:nvCxnSpPr>
        <p:spPr>
          <a:xfrm flipV="1">
            <a:off x="6309919" y="4744524"/>
            <a:ext cx="2055946" cy="1275286"/>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707B800C-13FC-434D-8A6C-C3C96C2BD30C}"/>
              </a:ext>
            </a:extLst>
          </p:cNvPr>
          <p:cNvGrpSpPr/>
          <p:nvPr/>
        </p:nvGrpSpPr>
        <p:grpSpPr>
          <a:xfrm>
            <a:off x="5791821" y="4567642"/>
            <a:ext cx="2950727" cy="2455836"/>
            <a:chOff x="6163236" y="4567642"/>
            <a:chExt cx="2579312" cy="2117779"/>
          </a:xfrm>
        </p:grpSpPr>
        <p:grpSp>
          <p:nvGrpSpPr>
            <p:cNvPr id="45" name="Group 44">
              <a:extLst>
                <a:ext uri="{FF2B5EF4-FFF2-40B4-BE49-F238E27FC236}">
                  <a16:creationId xmlns:a16="http://schemas.microsoft.com/office/drawing/2014/main" id="{5788D451-7031-47E4-8374-3F014F6AA82A}"/>
                </a:ext>
              </a:extLst>
            </p:cNvPr>
            <p:cNvGrpSpPr/>
            <p:nvPr/>
          </p:nvGrpSpPr>
          <p:grpSpPr>
            <a:xfrm>
              <a:off x="6613396" y="4608773"/>
              <a:ext cx="2129152" cy="1588778"/>
              <a:chOff x="6613396" y="4608773"/>
              <a:chExt cx="2129152" cy="1588778"/>
            </a:xfrm>
          </p:grpSpPr>
          <p:grpSp>
            <p:nvGrpSpPr>
              <p:cNvPr id="31" name="Group 30">
                <a:extLst>
                  <a:ext uri="{FF2B5EF4-FFF2-40B4-BE49-F238E27FC236}">
                    <a16:creationId xmlns:a16="http://schemas.microsoft.com/office/drawing/2014/main" id="{0CB51995-2EB9-4335-A26E-0D0AC360AC6C}"/>
                  </a:ext>
                </a:extLst>
              </p:cNvPr>
              <p:cNvGrpSpPr/>
              <p:nvPr/>
            </p:nvGrpSpPr>
            <p:grpSpPr>
              <a:xfrm>
                <a:off x="6613396" y="4608773"/>
                <a:ext cx="2129152" cy="1588778"/>
                <a:chOff x="6613396" y="4608773"/>
                <a:chExt cx="2129152" cy="1588778"/>
              </a:xfrm>
            </p:grpSpPr>
            <p:cxnSp>
              <p:nvCxnSpPr>
                <p:cNvPr id="25" name="Straight Arrow Connector 24">
                  <a:extLst>
                    <a:ext uri="{FF2B5EF4-FFF2-40B4-BE49-F238E27FC236}">
                      <a16:creationId xmlns:a16="http://schemas.microsoft.com/office/drawing/2014/main" id="{1BDA9445-422F-47A1-8ECF-64319E871EEE}"/>
                    </a:ext>
                  </a:extLst>
                </p:cNvPr>
                <p:cNvCxnSpPr>
                  <a:cxnSpLocks/>
                </p:cNvCxnSpPr>
                <p:nvPr/>
              </p:nvCxnSpPr>
              <p:spPr>
                <a:xfrm>
                  <a:off x="6613396" y="6167951"/>
                  <a:ext cx="2129152" cy="58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60A25D7-B9A4-44DA-A6BA-BE6F5CEAB8A9}"/>
                    </a:ext>
                  </a:extLst>
                </p:cNvPr>
                <p:cNvCxnSpPr>
                  <a:cxnSpLocks/>
                </p:cNvCxnSpPr>
                <p:nvPr/>
              </p:nvCxnSpPr>
              <p:spPr>
                <a:xfrm flipV="1">
                  <a:off x="6613396" y="4608773"/>
                  <a:ext cx="0" cy="158877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00FEEE58-EC2C-41CF-9D7F-8DE62EF6A6FE}"/>
                    </a:ext>
                  </a:extLst>
                </p:cNvPr>
                <p:cNvSpPr/>
                <p:nvPr/>
              </p:nvSpPr>
              <p:spPr>
                <a:xfrm>
                  <a:off x="6764054" y="5601574"/>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2" name="Oval 31">
                  <a:extLst>
                    <a:ext uri="{FF2B5EF4-FFF2-40B4-BE49-F238E27FC236}">
                      <a16:creationId xmlns:a16="http://schemas.microsoft.com/office/drawing/2014/main" id="{6616E9AB-1661-40FD-A52E-62CEB28019E0}"/>
                    </a:ext>
                  </a:extLst>
                </p:cNvPr>
                <p:cNvSpPr/>
                <p:nvPr/>
              </p:nvSpPr>
              <p:spPr>
                <a:xfrm>
                  <a:off x="7210399" y="550243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3" name="Oval 32">
                  <a:extLst>
                    <a:ext uri="{FF2B5EF4-FFF2-40B4-BE49-F238E27FC236}">
                      <a16:creationId xmlns:a16="http://schemas.microsoft.com/office/drawing/2014/main" id="{B65B7B1D-5DBB-439B-8ADD-EE27CE0F4E58}"/>
                    </a:ext>
                  </a:extLst>
                </p:cNvPr>
                <p:cNvSpPr/>
                <p:nvPr/>
              </p:nvSpPr>
              <p:spPr>
                <a:xfrm>
                  <a:off x="7288020" y="5140926"/>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4" name="Oval 33">
                  <a:extLst>
                    <a:ext uri="{FF2B5EF4-FFF2-40B4-BE49-F238E27FC236}">
                      <a16:creationId xmlns:a16="http://schemas.microsoft.com/office/drawing/2014/main" id="{4370A40B-DC16-459D-9202-C27A641EF621}"/>
                    </a:ext>
                  </a:extLst>
                </p:cNvPr>
                <p:cNvSpPr/>
                <p:nvPr/>
              </p:nvSpPr>
              <p:spPr>
                <a:xfrm>
                  <a:off x="7527235" y="5358021"/>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5" name="Oval 34">
                  <a:extLst>
                    <a:ext uri="{FF2B5EF4-FFF2-40B4-BE49-F238E27FC236}">
                      <a16:creationId xmlns:a16="http://schemas.microsoft.com/office/drawing/2014/main" id="{CE3E729F-7517-4EE2-B25D-C2FB9D36CC16}"/>
                    </a:ext>
                  </a:extLst>
                </p:cNvPr>
                <p:cNvSpPr/>
                <p:nvPr/>
              </p:nvSpPr>
              <p:spPr>
                <a:xfrm>
                  <a:off x="7568189" y="512064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6" name="Oval 35">
                  <a:extLst>
                    <a:ext uri="{FF2B5EF4-FFF2-40B4-BE49-F238E27FC236}">
                      <a16:creationId xmlns:a16="http://schemas.microsoft.com/office/drawing/2014/main" id="{B3AFE854-71BF-4952-8DB8-7EAF5BE31855}"/>
                    </a:ext>
                  </a:extLst>
                </p:cNvPr>
                <p:cNvSpPr/>
                <p:nvPr/>
              </p:nvSpPr>
              <p:spPr>
                <a:xfrm>
                  <a:off x="7775544" y="5216554"/>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7" name="Oval 36">
                  <a:extLst>
                    <a:ext uri="{FF2B5EF4-FFF2-40B4-BE49-F238E27FC236}">
                      <a16:creationId xmlns:a16="http://schemas.microsoft.com/office/drawing/2014/main" id="{B363FE66-4138-4FCF-B775-F7B304FC7834}"/>
                    </a:ext>
                  </a:extLst>
                </p:cNvPr>
                <p:cNvSpPr/>
                <p:nvPr/>
              </p:nvSpPr>
              <p:spPr>
                <a:xfrm>
                  <a:off x="7816498" y="4884100"/>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8" name="Oval 37">
                  <a:extLst>
                    <a:ext uri="{FF2B5EF4-FFF2-40B4-BE49-F238E27FC236}">
                      <a16:creationId xmlns:a16="http://schemas.microsoft.com/office/drawing/2014/main" id="{287CE9DE-9CD7-450F-B945-5B28530C4D79}"/>
                    </a:ext>
                  </a:extLst>
                </p:cNvPr>
                <p:cNvSpPr/>
                <p:nvPr/>
              </p:nvSpPr>
              <p:spPr>
                <a:xfrm>
                  <a:off x="6988406" y="5409052"/>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9" name="Oval 38">
                  <a:extLst>
                    <a:ext uri="{FF2B5EF4-FFF2-40B4-BE49-F238E27FC236}">
                      <a16:creationId xmlns:a16="http://schemas.microsoft.com/office/drawing/2014/main" id="{32F61A52-E523-4D6D-B596-5040D1F7CC8F}"/>
                    </a:ext>
                  </a:extLst>
                </p:cNvPr>
                <p:cNvSpPr/>
                <p:nvPr/>
              </p:nvSpPr>
              <p:spPr>
                <a:xfrm>
                  <a:off x="8023359" y="5004005"/>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
            <p:nvSpPr>
              <p:cNvPr id="46" name="Oval 45">
                <a:extLst>
                  <a:ext uri="{FF2B5EF4-FFF2-40B4-BE49-F238E27FC236}">
                    <a16:creationId xmlns:a16="http://schemas.microsoft.com/office/drawing/2014/main" id="{4505EA22-80A8-4438-B993-5CEE02167085}"/>
                  </a:ext>
                </a:extLst>
              </p:cNvPr>
              <p:cNvSpPr/>
              <p:nvPr/>
            </p:nvSpPr>
            <p:spPr>
              <a:xfrm>
                <a:off x="7693635" y="536818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7" name="Oval 46">
                <a:extLst>
                  <a:ext uri="{FF2B5EF4-FFF2-40B4-BE49-F238E27FC236}">
                    <a16:creationId xmlns:a16="http://schemas.microsoft.com/office/drawing/2014/main" id="{0CB032BB-1D98-4185-935F-B068092C4DE0}"/>
                  </a:ext>
                </a:extLst>
              </p:cNvPr>
              <p:cNvSpPr/>
              <p:nvPr/>
            </p:nvSpPr>
            <p:spPr>
              <a:xfrm>
                <a:off x="7650098" y="502155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8" name="Oval 47">
                <a:extLst>
                  <a:ext uri="{FF2B5EF4-FFF2-40B4-BE49-F238E27FC236}">
                    <a16:creationId xmlns:a16="http://schemas.microsoft.com/office/drawing/2014/main" id="{D1B04293-4844-416F-9C28-4B03FA65A8B5}"/>
                  </a:ext>
                </a:extLst>
              </p:cNvPr>
              <p:cNvSpPr/>
              <p:nvPr/>
            </p:nvSpPr>
            <p:spPr>
              <a:xfrm>
                <a:off x="7238971" y="5292379"/>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9" name="Oval 48">
                <a:extLst>
                  <a:ext uri="{FF2B5EF4-FFF2-40B4-BE49-F238E27FC236}">
                    <a16:creationId xmlns:a16="http://schemas.microsoft.com/office/drawing/2014/main" id="{43F88D7F-750B-4679-A4D4-FED55516F9C8}"/>
                  </a:ext>
                </a:extLst>
              </p:cNvPr>
              <p:cNvSpPr/>
              <p:nvPr/>
            </p:nvSpPr>
            <p:spPr>
              <a:xfrm>
                <a:off x="6839530" y="5567233"/>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6A71EA8F-96A1-4E75-8691-A55363F59C78}"/>
                  </a:ext>
                </a:extLst>
              </p:cNvPr>
              <p:cNvSpPr/>
              <p:nvPr/>
            </p:nvSpPr>
            <p:spPr>
              <a:xfrm>
                <a:off x="7018890" y="563133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62DB2231-6277-495C-AA73-341FEF1375FD}"/>
                  </a:ext>
                </a:extLst>
              </p:cNvPr>
              <p:cNvSpPr/>
              <p:nvPr/>
            </p:nvSpPr>
            <p:spPr>
              <a:xfrm>
                <a:off x="8372324" y="5090862"/>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DDCAD132-B874-434A-B143-A2EC12F1BBC4}"/>
                  </a:ext>
                </a:extLst>
              </p:cNvPr>
              <p:cNvSpPr/>
              <p:nvPr/>
            </p:nvSpPr>
            <p:spPr>
              <a:xfrm>
                <a:off x="7422389" y="5589087"/>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CEB0A852-93F0-4401-B262-06152C76B131}"/>
                  </a:ext>
                </a:extLst>
              </p:cNvPr>
              <p:cNvSpPr/>
              <p:nvPr/>
            </p:nvSpPr>
            <p:spPr>
              <a:xfrm>
                <a:off x="7424179" y="5026563"/>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
          <p:nvSpPr>
            <p:cNvPr id="56" name="TextBox 55">
              <a:extLst>
                <a:ext uri="{FF2B5EF4-FFF2-40B4-BE49-F238E27FC236}">
                  <a16:creationId xmlns:a16="http://schemas.microsoft.com/office/drawing/2014/main" id="{E22FA368-F0CD-4BF9-B3E0-1A9CDE834D22}"/>
                </a:ext>
              </a:extLst>
            </p:cNvPr>
            <p:cNvSpPr txBox="1"/>
            <p:nvPr/>
          </p:nvSpPr>
          <p:spPr>
            <a:xfrm>
              <a:off x="8398178" y="6162201"/>
              <a:ext cx="158063" cy="523220"/>
            </a:xfrm>
            <a:prstGeom prst="rect">
              <a:avLst/>
            </a:prstGeom>
            <a:noFill/>
          </p:spPr>
          <p:txBody>
            <a:bodyPr wrap="square" rtlCol="0">
              <a:spAutoFit/>
            </a:bodyPr>
            <a:lstStyle/>
            <a:p>
              <a:r>
                <a:rPr lang="en-IE" sz="2800" b="1" i="1" dirty="0"/>
                <a:t>t</a:t>
              </a:r>
            </a:p>
          </p:txBody>
        </p:sp>
        <p:sp>
          <p:nvSpPr>
            <p:cNvPr id="58" name="TextBox 57">
              <a:extLst>
                <a:ext uri="{FF2B5EF4-FFF2-40B4-BE49-F238E27FC236}">
                  <a16:creationId xmlns:a16="http://schemas.microsoft.com/office/drawing/2014/main" id="{521D3645-5399-435C-95B6-04B4E5F69DE4}"/>
                </a:ext>
              </a:extLst>
            </p:cNvPr>
            <p:cNvSpPr txBox="1"/>
            <p:nvPr/>
          </p:nvSpPr>
          <p:spPr>
            <a:xfrm>
              <a:off x="6163236" y="4567642"/>
              <a:ext cx="158063" cy="523220"/>
            </a:xfrm>
            <a:prstGeom prst="rect">
              <a:avLst/>
            </a:prstGeom>
            <a:noFill/>
          </p:spPr>
          <p:txBody>
            <a:bodyPr wrap="square" rtlCol="0">
              <a:spAutoFit/>
            </a:bodyPr>
            <a:lstStyle/>
            <a:p>
              <a:r>
                <a:rPr lang="en-IE" sz="2800" b="1" i="1" dirty="0"/>
                <a:t>y</a:t>
              </a:r>
            </a:p>
          </p:txBody>
        </p:sp>
      </p:grpSp>
      <p:sp>
        <p:nvSpPr>
          <p:cNvPr id="59" name="TextBox 58">
            <a:extLst>
              <a:ext uri="{FF2B5EF4-FFF2-40B4-BE49-F238E27FC236}">
                <a16:creationId xmlns:a16="http://schemas.microsoft.com/office/drawing/2014/main" id="{D63C7456-56F3-4D7E-9E20-905218B1BD01}"/>
              </a:ext>
            </a:extLst>
          </p:cNvPr>
          <p:cNvSpPr txBox="1"/>
          <p:nvPr/>
        </p:nvSpPr>
        <p:spPr>
          <a:xfrm>
            <a:off x="6586906" y="4126258"/>
            <a:ext cx="1653151" cy="523220"/>
          </a:xfrm>
          <a:prstGeom prst="rect">
            <a:avLst/>
          </a:prstGeom>
          <a:noFill/>
        </p:spPr>
        <p:txBody>
          <a:bodyPr wrap="square" rtlCol="0">
            <a:spAutoFit/>
          </a:bodyPr>
          <a:lstStyle/>
          <a:p>
            <a:r>
              <a:rPr lang="en-IE" sz="2800" i="1" dirty="0"/>
              <a:t>y = mx + b</a:t>
            </a:r>
          </a:p>
        </p:txBody>
      </p:sp>
    </p:spTree>
    <p:extLst>
      <p:ext uri="{BB962C8B-B14F-4D97-AF65-F5344CB8AC3E}">
        <p14:creationId xmlns:p14="http://schemas.microsoft.com/office/powerpoint/2010/main" val="1731107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26" y="373895"/>
            <a:ext cx="8959273" cy="1143000"/>
          </a:xfrm>
        </p:spPr>
        <p:txBody>
          <a:bodyPr>
            <a:noAutofit/>
          </a:bodyPr>
          <a:lstStyle/>
          <a:p>
            <a:r>
              <a:rPr lang="en-US" sz="3650" b="1" dirty="0">
                <a:solidFill>
                  <a:schemeClr val="accent1">
                    <a:lumMod val="75000"/>
                  </a:schemeClr>
                </a:solidFill>
              </a:rPr>
              <a:t>What are the drivers of primary productivity in a lake?</a:t>
            </a:r>
          </a:p>
        </p:txBody>
      </p:sp>
      <p:sp>
        <p:nvSpPr>
          <p:cNvPr id="3" name="Content Placeholder 2"/>
          <p:cNvSpPr>
            <a:spLocks noGrp="1"/>
          </p:cNvSpPr>
          <p:nvPr>
            <p:ph idx="1"/>
          </p:nvPr>
        </p:nvSpPr>
        <p:spPr>
          <a:xfrm>
            <a:off x="457200" y="1600200"/>
            <a:ext cx="8686800" cy="4885514"/>
          </a:xfrm>
        </p:spPr>
        <p:txBody>
          <a:bodyPr>
            <a:normAutofit/>
          </a:bodyPr>
          <a:lstStyle/>
          <a:p>
            <a:pPr>
              <a:spcAft>
                <a:spcPts val="800"/>
              </a:spcAft>
              <a:buFont typeface="Wingdings" panose="05000000000000000000" pitchFamily="2" charset="2"/>
              <a:buChar char="§"/>
            </a:pPr>
            <a:endParaRPr lang="en-US" dirty="0"/>
          </a:p>
          <a:p>
            <a:pPr>
              <a:spcAft>
                <a:spcPts val="800"/>
              </a:spcAft>
              <a:buFont typeface="Wingdings" panose="05000000000000000000" pitchFamily="2" charset="2"/>
              <a:buChar char="§"/>
            </a:pPr>
            <a:r>
              <a:rPr lang="en-US" dirty="0"/>
              <a:t>Light</a:t>
            </a:r>
          </a:p>
          <a:p>
            <a:pPr>
              <a:spcAft>
                <a:spcPts val="800"/>
              </a:spcAft>
              <a:buFont typeface="Wingdings" panose="05000000000000000000" pitchFamily="2" charset="2"/>
              <a:buChar char="§"/>
            </a:pPr>
            <a:r>
              <a:rPr lang="en-US" dirty="0"/>
              <a:t>Water temperature</a:t>
            </a:r>
          </a:p>
          <a:p>
            <a:pPr>
              <a:spcAft>
                <a:spcPts val="800"/>
              </a:spcAft>
              <a:buFont typeface="Wingdings" panose="05000000000000000000" pitchFamily="2" charset="2"/>
              <a:buChar char="§"/>
            </a:pPr>
            <a:r>
              <a:rPr lang="en-US" dirty="0"/>
              <a:t>Available nutrients</a:t>
            </a:r>
          </a:p>
          <a:p>
            <a:pPr>
              <a:spcAft>
                <a:spcPts val="800"/>
              </a:spcAft>
              <a:buFont typeface="Wingdings" panose="05000000000000000000" pitchFamily="2" charset="2"/>
              <a:buChar char="§"/>
            </a:pPr>
            <a:r>
              <a:rPr lang="en-US" dirty="0"/>
              <a:t>Phytoplankton</a:t>
            </a:r>
          </a:p>
          <a:p>
            <a:pPr>
              <a:spcAft>
                <a:spcPts val="800"/>
              </a:spcAft>
              <a:buFont typeface="Wingdings" panose="05000000000000000000" pitchFamily="2" charset="2"/>
              <a:buChar char="§"/>
            </a:pPr>
            <a:r>
              <a:rPr lang="en-US" dirty="0"/>
              <a:t>Zooplankton</a:t>
            </a:r>
          </a:p>
          <a:p>
            <a:pPr>
              <a:buFont typeface="Wingdings" panose="05000000000000000000" pitchFamily="2" charset="2"/>
              <a:buChar char="§"/>
            </a:pPr>
            <a:endParaRPr lang="en-US" dirty="0"/>
          </a:p>
          <a:p>
            <a:pPr marL="0" indent="0">
              <a:buNone/>
            </a:pPr>
            <a:r>
              <a:rPr lang="en-US" dirty="0"/>
              <a:t>All these factors interact to control primary productivity; you can choose in the module what drivers to include in the model!</a:t>
            </a:r>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pic>
        <p:nvPicPr>
          <p:cNvPr id="2050" name="Picture 2">
            <a:extLst>
              <a:ext uri="{FF2B5EF4-FFF2-40B4-BE49-F238E27FC236}">
                <a16:creationId xmlns:a16="http://schemas.microsoft.com/office/drawing/2014/main" id="{D44D8EED-7AA1-4B6B-9DD7-E52B4A24F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2425" y="1154242"/>
            <a:ext cx="4924269" cy="369320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D567DFF-11A5-4C5E-8F36-4093676C9D06}"/>
              </a:ext>
            </a:extLst>
          </p:cNvPr>
          <p:cNvSpPr txBox="1"/>
          <p:nvPr/>
        </p:nvSpPr>
        <p:spPr>
          <a:xfrm>
            <a:off x="5033428" y="4847444"/>
            <a:ext cx="3813266" cy="246221"/>
          </a:xfrm>
          <a:prstGeom prst="rect">
            <a:avLst/>
          </a:prstGeom>
          <a:noFill/>
        </p:spPr>
        <p:txBody>
          <a:bodyPr wrap="square" rtlCol="0">
            <a:spAutoFit/>
          </a:bodyPr>
          <a:lstStyle/>
          <a:p>
            <a:pPr algn="r"/>
            <a:r>
              <a:rPr lang="en-US" sz="1000" dirty="0"/>
              <a:t>Image: Wikimedia commons</a:t>
            </a:r>
          </a:p>
        </p:txBody>
      </p:sp>
    </p:spTree>
    <p:extLst>
      <p:ext uri="{BB962C8B-B14F-4D97-AF65-F5344CB8AC3E}">
        <p14:creationId xmlns:p14="http://schemas.microsoft.com/office/powerpoint/2010/main" val="81151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dvAuto="50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1950"/>
            <a:ext cx="8229600" cy="990600"/>
          </a:xfrm>
        </p:spPr>
        <p:txBody>
          <a:bodyPr/>
          <a:lstStyle/>
          <a:p>
            <a:r>
              <a:rPr lang="en-US" b="1" dirty="0">
                <a:solidFill>
                  <a:schemeClr val="accent1">
                    <a:lumMod val="75000"/>
                  </a:schemeClr>
                </a:solidFill>
              </a:rPr>
              <a:t> </a:t>
            </a:r>
            <a:r>
              <a:rPr lang="en-US" b="1" dirty="0">
                <a:solidFill>
                  <a:schemeClr val="accent1">
                    <a:lumMod val="75000"/>
                  </a:schemeClr>
                </a:solidFill>
                <a:latin typeface="Calibri" panose="020F0502020204030204" pitchFamily="34" charset="0"/>
              </a:rPr>
              <a:t>Overview</a:t>
            </a:r>
            <a:r>
              <a:rPr lang="en-US" b="1" dirty="0">
                <a:solidFill>
                  <a:schemeClr val="accent1">
                    <a:lumMod val="75000"/>
                  </a:schemeClr>
                </a:solidFill>
              </a:rPr>
              <a:t> of today</a:t>
            </a:r>
          </a:p>
        </p:txBody>
      </p:sp>
      <p:sp>
        <p:nvSpPr>
          <p:cNvPr id="3" name="Content Placeholder 2"/>
          <p:cNvSpPr>
            <a:spLocks noGrp="1"/>
          </p:cNvSpPr>
          <p:nvPr>
            <p:ph idx="1"/>
          </p:nvPr>
        </p:nvSpPr>
        <p:spPr/>
        <p:txBody>
          <a:bodyPr>
            <a:normAutofit/>
          </a:bodyPr>
          <a:lstStyle/>
          <a:p>
            <a:pPr>
              <a:spcAft>
                <a:spcPts val="1200"/>
              </a:spcAft>
              <a:buFont typeface="Wingdings" panose="05000000000000000000" pitchFamily="2" charset="2"/>
              <a:buChar char="§"/>
            </a:pPr>
            <a:r>
              <a:rPr lang="en-US" dirty="0">
                <a:latin typeface="Calibri" panose="020F0502020204030204" pitchFamily="34" charset="0"/>
              </a:rPr>
              <a:t>Introducing the concepts of ecological forecasting, forecasting applications, and the iterative forecast cycle</a:t>
            </a:r>
          </a:p>
          <a:p>
            <a:pPr marL="0" indent="0">
              <a:spcAft>
                <a:spcPts val="1200"/>
              </a:spcAft>
              <a:buNone/>
            </a:pPr>
            <a:endParaRPr lang="en-US" sz="1000" dirty="0">
              <a:latin typeface="Calibri" panose="020F0502020204030204" pitchFamily="34" charset="0"/>
            </a:endParaRPr>
          </a:p>
          <a:p>
            <a:pPr>
              <a:spcAft>
                <a:spcPts val="1200"/>
              </a:spcAft>
              <a:buFont typeface="Wingdings" panose="05000000000000000000" pitchFamily="2" charset="2"/>
              <a:buChar char="§"/>
            </a:pPr>
            <a:r>
              <a:rPr lang="en-US" b="1" dirty="0">
                <a:latin typeface="Calibri" panose="020F0502020204030204" pitchFamily="34" charset="0"/>
              </a:rPr>
              <a:t>Activity A: </a:t>
            </a:r>
            <a:r>
              <a:rPr lang="en-US" dirty="0">
                <a:latin typeface="Calibri" panose="020F0502020204030204" pitchFamily="34" charset="0"/>
              </a:rPr>
              <a:t>Get data from an ecological site and build an ecological model to simulate ecosystem productivity</a:t>
            </a:r>
          </a:p>
          <a:p>
            <a:pPr>
              <a:spcAft>
                <a:spcPts val="1200"/>
              </a:spcAft>
              <a:buFont typeface="Wingdings" panose="05000000000000000000" pitchFamily="2" charset="2"/>
              <a:buChar char="§"/>
            </a:pPr>
            <a:r>
              <a:rPr lang="en-US" b="1" dirty="0">
                <a:latin typeface="Calibri" panose="020F0502020204030204" pitchFamily="34" charset="0"/>
              </a:rPr>
              <a:t>Activity B: </a:t>
            </a:r>
            <a:r>
              <a:rPr lang="en-US" dirty="0">
                <a:latin typeface="Calibri" panose="020F0502020204030204" pitchFamily="34" charset="0"/>
              </a:rPr>
              <a:t>Step through each stage of the forecast cycle and generate an ecological forecast</a:t>
            </a:r>
          </a:p>
          <a:p>
            <a:pPr lvl="1">
              <a:spcAft>
                <a:spcPts val="1200"/>
              </a:spcAft>
              <a:buFont typeface="Wingdings" panose="05000000000000000000" pitchFamily="2" charset="2"/>
              <a:buChar char="§"/>
            </a:pPr>
            <a:r>
              <a:rPr lang="en-US" dirty="0">
                <a:latin typeface="Calibri" panose="020F0502020204030204" pitchFamily="34" charset="0"/>
              </a:rPr>
              <a:t>Debrief as a group: mini-presentations from lake pairs</a:t>
            </a:r>
          </a:p>
          <a:p>
            <a:pPr>
              <a:spcAft>
                <a:spcPts val="1200"/>
              </a:spcAft>
              <a:buFont typeface="Wingdings" panose="05000000000000000000" pitchFamily="2" charset="2"/>
              <a:buChar char="§"/>
            </a:pPr>
            <a:r>
              <a:rPr lang="en-US" b="1" dirty="0">
                <a:latin typeface="Calibri" panose="020F0502020204030204" pitchFamily="34" charset="0"/>
              </a:rPr>
              <a:t>Activity C: </a:t>
            </a:r>
            <a:r>
              <a:rPr lang="en-US" dirty="0">
                <a:latin typeface="Calibri" panose="020F0502020204030204" pitchFamily="34" charset="0"/>
              </a:rPr>
              <a:t>Compare how ecosystem productivity forecasts differ among sites from different climatic regions</a:t>
            </a:r>
          </a:p>
          <a:p>
            <a:endParaRPr lang="en-US" dirty="0">
              <a:latin typeface="Calibri" panose="020F0502020204030204" pitchFamily="34" charset="0"/>
            </a:endParaRPr>
          </a:p>
          <a:p>
            <a:endParaRPr lang="en-US" dirty="0">
              <a:latin typeface="Calibri" panose="020F0502020204030204" pitchFamily="34" charset="0"/>
            </a:endParaRPr>
          </a:p>
        </p:txBody>
      </p:sp>
    </p:spTree>
    <p:extLst>
      <p:ext uri="{BB962C8B-B14F-4D97-AF65-F5344CB8AC3E}">
        <p14:creationId xmlns:p14="http://schemas.microsoft.com/office/powerpoint/2010/main" val="1500878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Dark Coffee Color Grazing Sika Deer Free Illustration, Cartoon, Anime Sika  Deer Free, Cartoon PNG Transparent Clipart Image and PSD File for Free  Download">
            <a:extLst>
              <a:ext uri="{FF2B5EF4-FFF2-40B4-BE49-F238E27FC236}">
                <a16:creationId xmlns:a16="http://schemas.microsoft.com/office/drawing/2014/main" id="{7B6D35D5-B075-4152-A352-7E21A35FAC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004699" y="1713717"/>
            <a:ext cx="1528964" cy="152896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59BDD987-5390-456C-A560-C482644D1F6D}"/>
              </a:ext>
            </a:extLst>
          </p:cNvPr>
          <p:cNvSpPr txBox="1"/>
          <p:nvPr/>
        </p:nvSpPr>
        <p:spPr>
          <a:xfrm>
            <a:off x="7448821" y="2475682"/>
            <a:ext cx="1596980" cy="461665"/>
          </a:xfrm>
          <a:prstGeom prst="rect">
            <a:avLst/>
          </a:prstGeom>
          <a:noFill/>
        </p:spPr>
        <p:txBody>
          <a:bodyPr wrap="square" rtlCol="0">
            <a:spAutoFit/>
          </a:bodyPr>
          <a:lstStyle/>
          <a:p>
            <a:r>
              <a:rPr lang="en-IE" sz="2400" dirty="0"/>
              <a:t>Deer</a:t>
            </a:r>
          </a:p>
        </p:txBody>
      </p:sp>
      <p:sp>
        <p:nvSpPr>
          <p:cNvPr id="2" name="Title 1">
            <a:extLst>
              <a:ext uri="{FF2B5EF4-FFF2-40B4-BE49-F238E27FC236}">
                <a16:creationId xmlns:a16="http://schemas.microsoft.com/office/drawing/2014/main" id="{B0FF49C9-C64E-476A-B600-2D59E2E7196D}"/>
              </a:ext>
            </a:extLst>
          </p:cNvPr>
          <p:cNvSpPr>
            <a:spLocks noGrp="1"/>
          </p:cNvSpPr>
          <p:nvPr>
            <p:ph type="title"/>
          </p:nvPr>
        </p:nvSpPr>
        <p:spPr>
          <a:xfrm>
            <a:off x="324196" y="249969"/>
            <a:ext cx="8229600" cy="990600"/>
          </a:xfrm>
        </p:spPr>
        <p:txBody>
          <a:bodyPr/>
          <a:lstStyle/>
          <a:p>
            <a:r>
              <a:rPr lang="en-IE" dirty="0"/>
              <a:t>Primary Productivity Model</a:t>
            </a:r>
          </a:p>
        </p:txBody>
      </p:sp>
      <p:sp>
        <p:nvSpPr>
          <p:cNvPr id="4" name="Rectangle 3">
            <a:extLst>
              <a:ext uri="{FF2B5EF4-FFF2-40B4-BE49-F238E27FC236}">
                <a16:creationId xmlns:a16="http://schemas.microsoft.com/office/drawing/2014/main" id="{82A4B490-9911-4D3D-B679-0C665DA69CE3}"/>
              </a:ext>
            </a:extLst>
          </p:cNvPr>
          <p:cNvSpPr/>
          <p:nvPr/>
        </p:nvSpPr>
        <p:spPr>
          <a:xfrm>
            <a:off x="1174125" y="2940867"/>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Producer</a:t>
            </a:r>
          </a:p>
        </p:txBody>
      </p:sp>
      <p:pic>
        <p:nvPicPr>
          <p:cNvPr id="5" name="Picture 2" descr="sun 3 icon">
            <a:extLst>
              <a:ext uri="{FF2B5EF4-FFF2-40B4-BE49-F238E27FC236}">
                <a16:creationId xmlns:a16="http://schemas.microsoft.com/office/drawing/2014/main" id="{DC971BFA-DE38-4982-A9D1-B6D69B595E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361059"/>
            <a:ext cx="1004552" cy="1004552"/>
          </a:xfrm>
          <a:prstGeom prst="rect">
            <a:avLst/>
          </a:prstGeom>
          <a:noFill/>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6AB71E5E-6170-4932-9F7C-F73AB96FF7EF}"/>
              </a:ext>
            </a:extLst>
          </p:cNvPr>
          <p:cNvSpPr/>
          <p:nvPr/>
        </p:nvSpPr>
        <p:spPr>
          <a:xfrm rot="2730628">
            <a:off x="1333824" y="2264856"/>
            <a:ext cx="773588"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8" name="Rectangle 7">
            <a:extLst>
              <a:ext uri="{FF2B5EF4-FFF2-40B4-BE49-F238E27FC236}">
                <a16:creationId xmlns:a16="http://schemas.microsoft.com/office/drawing/2014/main" id="{F85D9932-C0C8-42C8-96E8-D58E350EDD6F}"/>
              </a:ext>
            </a:extLst>
          </p:cNvPr>
          <p:cNvSpPr/>
          <p:nvPr/>
        </p:nvSpPr>
        <p:spPr>
          <a:xfrm>
            <a:off x="5824518" y="2940865"/>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Consumer</a:t>
            </a:r>
          </a:p>
        </p:txBody>
      </p:sp>
      <p:sp>
        <p:nvSpPr>
          <p:cNvPr id="9" name="Rectangle 8">
            <a:extLst>
              <a:ext uri="{FF2B5EF4-FFF2-40B4-BE49-F238E27FC236}">
                <a16:creationId xmlns:a16="http://schemas.microsoft.com/office/drawing/2014/main" id="{CBF53979-B486-45D0-A561-5359B0970AE4}"/>
              </a:ext>
            </a:extLst>
          </p:cNvPr>
          <p:cNvSpPr/>
          <p:nvPr/>
        </p:nvSpPr>
        <p:spPr>
          <a:xfrm>
            <a:off x="3480563" y="5506811"/>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Nutrients</a:t>
            </a:r>
          </a:p>
        </p:txBody>
      </p:sp>
      <p:sp>
        <p:nvSpPr>
          <p:cNvPr id="10" name="Arrow: Right 9">
            <a:extLst>
              <a:ext uri="{FF2B5EF4-FFF2-40B4-BE49-F238E27FC236}">
                <a16:creationId xmlns:a16="http://schemas.microsoft.com/office/drawing/2014/main" id="{2511B3BB-DE10-40FC-86C8-EC8C060EDFB3}"/>
              </a:ext>
            </a:extLst>
          </p:cNvPr>
          <p:cNvSpPr/>
          <p:nvPr/>
        </p:nvSpPr>
        <p:spPr>
          <a:xfrm>
            <a:off x="3790085" y="3053017"/>
            <a:ext cx="1619637"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11" name="Arrow: Right 10">
            <a:extLst>
              <a:ext uri="{FF2B5EF4-FFF2-40B4-BE49-F238E27FC236}">
                <a16:creationId xmlns:a16="http://schemas.microsoft.com/office/drawing/2014/main" id="{E99B3960-7E2B-4FC2-8C0A-4A693C700F34}"/>
              </a:ext>
            </a:extLst>
          </p:cNvPr>
          <p:cNvSpPr/>
          <p:nvPr/>
        </p:nvSpPr>
        <p:spPr>
          <a:xfrm rot="7736676">
            <a:off x="5022620" y="4382528"/>
            <a:ext cx="1712081"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12" name="Arrow: Right 11">
            <a:extLst>
              <a:ext uri="{FF2B5EF4-FFF2-40B4-BE49-F238E27FC236}">
                <a16:creationId xmlns:a16="http://schemas.microsoft.com/office/drawing/2014/main" id="{F98D269B-2FD8-4D4C-B9A5-7AC866748E83}"/>
              </a:ext>
            </a:extLst>
          </p:cNvPr>
          <p:cNvSpPr/>
          <p:nvPr/>
        </p:nvSpPr>
        <p:spPr>
          <a:xfrm rot="14295737">
            <a:off x="2473026" y="4311382"/>
            <a:ext cx="1858052"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pic>
        <p:nvPicPr>
          <p:cNvPr id="13" name="Picture 12" descr="A picture containing text&#10;&#10;Description automatically generated">
            <a:extLst>
              <a:ext uri="{FF2B5EF4-FFF2-40B4-BE49-F238E27FC236}">
                <a16:creationId xmlns:a16="http://schemas.microsoft.com/office/drawing/2014/main" id="{787398FB-F65D-491F-8620-F06C1841CD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39305" y="5808372"/>
            <a:ext cx="928774" cy="928774"/>
          </a:xfrm>
          <a:prstGeom prst="rect">
            <a:avLst/>
          </a:prstGeom>
        </p:spPr>
      </p:pic>
      <p:pic>
        <p:nvPicPr>
          <p:cNvPr id="15" name="Picture 14" descr="A picture containing shape&#10;&#10;Description automatically generated">
            <a:extLst>
              <a:ext uri="{FF2B5EF4-FFF2-40B4-BE49-F238E27FC236}">
                <a16:creationId xmlns:a16="http://schemas.microsoft.com/office/drawing/2014/main" id="{8C6859E4-4EE3-4EB0-88DD-87C4E1C5C4B7}"/>
              </a:ext>
            </a:extLst>
          </p:cNvPr>
          <p:cNvPicPr>
            <a:picLocks noChangeAspect="1"/>
          </p:cNvPicPr>
          <p:nvPr/>
        </p:nvPicPr>
        <p:blipFill rotWithShape="1">
          <a:blip r:embed="rId6">
            <a:extLst>
              <a:ext uri="{28A0092B-C50C-407E-A947-70E740481C1C}">
                <a14:useLocalDpi xmlns:a14="http://schemas.microsoft.com/office/drawing/2010/main" val="0"/>
              </a:ext>
            </a:extLst>
          </a:blip>
          <a:srcRect b="8732"/>
          <a:stretch/>
        </p:blipFill>
        <p:spPr>
          <a:xfrm>
            <a:off x="2104856" y="1971120"/>
            <a:ext cx="814199" cy="887774"/>
          </a:xfrm>
          <a:prstGeom prst="rect">
            <a:avLst/>
          </a:prstGeom>
        </p:spPr>
      </p:pic>
      <p:pic>
        <p:nvPicPr>
          <p:cNvPr id="29" name="Picture 28">
            <a:extLst>
              <a:ext uri="{FF2B5EF4-FFF2-40B4-BE49-F238E27FC236}">
                <a16:creationId xmlns:a16="http://schemas.microsoft.com/office/drawing/2014/main" id="{A3B06D7F-9B84-4707-89C2-BE10EFF5FE1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85775" y="1560187"/>
            <a:ext cx="1004551" cy="1004551"/>
          </a:xfrm>
          <a:prstGeom prst="rect">
            <a:avLst/>
          </a:prstGeom>
        </p:spPr>
      </p:pic>
      <p:sp>
        <p:nvSpPr>
          <p:cNvPr id="16" name="TextBox 15">
            <a:extLst>
              <a:ext uri="{FF2B5EF4-FFF2-40B4-BE49-F238E27FC236}">
                <a16:creationId xmlns:a16="http://schemas.microsoft.com/office/drawing/2014/main" id="{1AD2EF73-6484-4D88-AF26-F6A0EDBB76FE}"/>
              </a:ext>
            </a:extLst>
          </p:cNvPr>
          <p:cNvSpPr txBox="1"/>
          <p:nvPr/>
        </p:nvSpPr>
        <p:spPr>
          <a:xfrm>
            <a:off x="2855593" y="2523594"/>
            <a:ext cx="1596980" cy="461665"/>
          </a:xfrm>
          <a:prstGeom prst="rect">
            <a:avLst/>
          </a:prstGeom>
          <a:noFill/>
        </p:spPr>
        <p:txBody>
          <a:bodyPr wrap="square" rtlCol="0">
            <a:spAutoFit/>
          </a:bodyPr>
          <a:lstStyle/>
          <a:p>
            <a:r>
              <a:rPr lang="en-IE" sz="2400" dirty="0"/>
              <a:t>Plants</a:t>
            </a:r>
          </a:p>
        </p:txBody>
      </p:sp>
      <p:sp>
        <p:nvSpPr>
          <p:cNvPr id="18" name="TextBox 17">
            <a:extLst>
              <a:ext uri="{FF2B5EF4-FFF2-40B4-BE49-F238E27FC236}">
                <a16:creationId xmlns:a16="http://schemas.microsoft.com/office/drawing/2014/main" id="{4789BEB9-6937-4A72-8EAD-6DD4F103CE95}"/>
              </a:ext>
            </a:extLst>
          </p:cNvPr>
          <p:cNvSpPr txBox="1"/>
          <p:nvPr/>
        </p:nvSpPr>
        <p:spPr>
          <a:xfrm>
            <a:off x="3275216" y="6327909"/>
            <a:ext cx="2876202" cy="461665"/>
          </a:xfrm>
          <a:prstGeom prst="rect">
            <a:avLst/>
          </a:prstGeom>
          <a:noFill/>
        </p:spPr>
        <p:txBody>
          <a:bodyPr wrap="square" rtlCol="0">
            <a:spAutoFit/>
          </a:bodyPr>
          <a:lstStyle/>
          <a:p>
            <a:r>
              <a:rPr lang="en-IE" sz="2400" dirty="0"/>
              <a:t>Phosphorus/Nitrogen</a:t>
            </a:r>
          </a:p>
        </p:txBody>
      </p:sp>
      <p:sp>
        <p:nvSpPr>
          <p:cNvPr id="19" name="TextBox 18">
            <a:extLst>
              <a:ext uri="{FF2B5EF4-FFF2-40B4-BE49-F238E27FC236}">
                <a16:creationId xmlns:a16="http://schemas.microsoft.com/office/drawing/2014/main" id="{9413C14A-A8CE-4B0F-9200-76D05BDCD59A}"/>
              </a:ext>
            </a:extLst>
          </p:cNvPr>
          <p:cNvSpPr txBox="1"/>
          <p:nvPr/>
        </p:nvSpPr>
        <p:spPr>
          <a:xfrm>
            <a:off x="2543695" y="1345358"/>
            <a:ext cx="4076300" cy="584775"/>
          </a:xfrm>
          <a:prstGeom prst="rect">
            <a:avLst/>
          </a:prstGeom>
          <a:noFill/>
          <a:ln>
            <a:solidFill>
              <a:schemeClr val="tx1"/>
            </a:solidFill>
          </a:ln>
        </p:spPr>
        <p:txBody>
          <a:bodyPr wrap="square" rtlCol="0">
            <a:spAutoFit/>
          </a:bodyPr>
          <a:lstStyle/>
          <a:p>
            <a:pPr algn="ctr"/>
            <a:r>
              <a:rPr lang="en-IE" sz="3200" dirty="0"/>
              <a:t>Terrestrial Model</a:t>
            </a:r>
          </a:p>
        </p:txBody>
      </p:sp>
      <p:pic>
        <p:nvPicPr>
          <p:cNvPr id="26" name="Picture 25" descr="A picture containing bird, silhouette&#10;&#10;Description automatically generated">
            <a:extLst>
              <a:ext uri="{FF2B5EF4-FFF2-40B4-BE49-F238E27FC236}">
                <a16:creationId xmlns:a16="http://schemas.microsoft.com/office/drawing/2014/main" id="{B72E4FC4-D173-4A1C-AF05-24BAA969587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79270" y="1437850"/>
            <a:ext cx="1036073" cy="1036073"/>
          </a:xfrm>
          <a:prstGeom prst="rect">
            <a:avLst/>
          </a:prstGeom>
        </p:spPr>
      </p:pic>
      <p:sp>
        <p:nvSpPr>
          <p:cNvPr id="27" name="TextBox 26">
            <a:extLst>
              <a:ext uri="{FF2B5EF4-FFF2-40B4-BE49-F238E27FC236}">
                <a16:creationId xmlns:a16="http://schemas.microsoft.com/office/drawing/2014/main" id="{9E1DF6E8-5CEC-468B-8B7A-F324B16F528A}"/>
              </a:ext>
            </a:extLst>
          </p:cNvPr>
          <p:cNvSpPr txBox="1"/>
          <p:nvPr/>
        </p:nvSpPr>
        <p:spPr>
          <a:xfrm>
            <a:off x="2031715" y="2490246"/>
            <a:ext cx="2011160" cy="461665"/>
          </a:xfrm>
          <a:prstGeom prst="rect">
            <a:avLst/>
          </a:prstGeom>
          <a:noFill/>
        </p:spPr>
        <p:txBody>
          <a:bodyPr wrap="square" rtlCol="0">
            <a:spAutoFit/>
          </a:bodyPr>
          <a:lstStyle/>
          <a:p>
            <a:r>
              <a:rPr lang="en-IE" sz="2400" dirty="0"/>
              <a:t>Phytoplankton</a:t>
            </a:r>
            <a:endParaRPr lang="en-IE" sz="2000" dirty="0"/>
          </a:p>
        </p:txBody>
      </p:sp>
      <p:sp>
        <p:nvSpPr>
          <p:cNvPr id="28" name="TextBox 27">
            <a:extLst>
              <a:ext uri="{FF2B5EF4-FFF2-40B4-BE49-F238E27FC236}">
                <a16:creationId xmlns:a16="http://schemas.microsoft.com/office/drawing/2014/main" id="{8B608F52-F4F7-40E1-A7CE-DDF53F404EDC}"/>
              </a:ext>
            </a:extLst>
          </p:cNvPr>
          <p:cNvSpPr txBox="1"/>
          <p:nvPr/>
        </p:nvSpPr>
        <p:spPr>
          <a:xfrm>
            <a:off x="6521684" y="2442790"/>
            <a:ext cx="1854273" cy="461665"/>
          </a:xfrm>
          <a:prstGeom prst="rect">
            <a:avLst/>
          </a:prstGeom>
          <a:noFill/>
        </p:spPr>
        <p:txBody>
          <a:bodyPr wrap="square" rtlCol="0">
            <a:spAutoFit/>
          </a:bodyPr>
          <a:lstStyle/>
          <a:p>
            <a:r>
              <a:rPr lang="en-IE" sz="2400" dirty="0"/>
              <a:t>Zooplankton</a:t>
            </a:r>
            <a:endParaRPr lang="en-IE" sz="2000" dirty="0"/>
          </a:p>
        </p:txBody>
      </p:sp>
      <p:pic>
        <p:nvPicPr>
          <p:cNvPr id="30" name="Picture 29" descr="A picture containing text&#10;&#10;Description automatically generated">
            <a:extLst>
              <a:ext uri="{FF2B5EF4-FFF2-40B4-BE49-F238E27FC236}">
                <a16:creationId xmlns:a16="http://schemas.microsoft.com/office/drawing/2014/main" id="{91E4FD23-8422-441E-B825-2DA3460AF5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8705" y="5794519"/>
            <a:ext cx="928774" cy="928774"/>
          </a:xfrm>
          <a:prstGeom prst="rect">
            <a:avLst/>
          </a:prstGeom>
        </p:spPr>
      </p:pic>
      <p:sp>
        <p:nvSpPr>
          <p:cNvPr id="31" name="TextBox 30">
            <a:extLst>
              <a:ext uri="{FF2B5EF4-FFF2-40B4-BE49-F238E27FC236}">
                <a16:creationId xmlns:a16="http://schemas.microsoft.com/office/drawing/2014/main" id="{0FED0A1A-A70A-4B6E-AC9B-6BB7ED751CC7}"/>
              </a:ext>
            </a:extLst>
          </p:cNvPr>
          <p:cNvSpPr txBox="1"/>
          <p:nvPr/>
        </p:nvSpPr>
        <p:spPr>
          <a:xfrm>
            <a:off x="3294616" y="6314056"/>
            <a:ext cx="2876202" cy="461665"/>
          </a:xfrm>
          <a:prstGeom prst="rect">
            <a:avLst/>
          </a:prstGeom>
          <a:noFill/>
        </p:spPr>
        <p:txBody>
          <a:bodyPr wrap="square" rtlCol="0">
            <a:spAutoFit/>
          </a:bodyPr>
          <a:lstStyle/>
          <a:p>
            <a:r>
              <a:rPr lang="en-IE" sz="2400" dirty="0"/>
              <a:t>Phosphorus/Nitrogen</a:t>
            </a:r>
          </a:p>
        </p:txBody>
      </p:sp>
      <p:sp>
        <p:nvSpPr>
          <p:cNvPr id="32" name="TextBox 31">
            <a:extLst>
              <a:ext uri="{FF2B5EF4-FFF2-40B4-BE49-F238E27FC236}">
                <a16:creationId xmlns:a16="http://schemas.microsoft.com/office/drawing/2014/main" id="{A923633F-0F4A-4562-83EF-F910AE3DF7D9}"/>
              </a:ext>
            </a:extLst>
          </p:cNvPr>
          <p:cNvSpPr txBox="1"/>
          <p:nvPr/>
        </p:nvSpPr>
        <p:spPr>
          <a:xfrm>
            <a:off x="2740802" y="1349226"/>
            <a:ext cx="4076300" cy="584775"/>
          </a:xfrm>
          <a:prstGeom prst="rect">
            <a:avLst/>
          </a:prstGeom>
          <a:noFill/>
          <a:ln>
            <a:solidFill>
              <a:schemeClr val="tx1"/>
            </a:solidFill>
          </a:ln>
        </p:spPr>
        <p:txBody>
          <a:bodyPr wrap="square" rtlCol="0">
            <a:spAutoFit/>
          </a:bodyPr>
          <a:lstStyle/>
          <a:p>
            <a:pPr algn="ctr"/>
            <a:r>
              <a:rPr lang="en-IE" sz="3200" dirty="0"/>
              <a:t>Aquatic Model</a:t>
            </a:r>
          </a:p>
        </p:txBody>
      </p:sp>
    </p:spTree>
    <p:extLst>
      <p:ext uri="{BB962C8B-B14F-4D97-AF65-F5344CB8AC3E}">
        <p14:creationId xmlns:p14="http://schemas.microsoft.com/office/powerpoint/2010/main" val="539151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19"/>
                                        </p:tgtEl>
                                      </p:cBhvr>
                                    </p:animEffect>
                                    <p:set>
                                      <p:cBhvr>
                                        <p:cTn id="30" dur="1" fill="hold">
                                          <p:stCondLst>
                                            <p:cond delay="499"/>
                                          </p:stCondLst>
                                        </p:cTn>
                                        <p:tgtEl>
                                          <p:spTgt spid="19"/>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15"/>
                                        </p:tgtEl>
                                      </p:cBhvr>
                                    </p:animEffect>
                                    <p:set>
                                      <p:cBhvr>
                                        <p:cTn id="33" dur="1" fill="hold">
                                          <p:stCondLst>
                                            <p:cond delay="499"/>
                                          </p:stCondLst>
                                        </p:cTn>
                                        <p:tgtEl>
                                          <p:spTgt spid="15"/>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6"/>
                                        </p:tgtEl>
                                      </p:cBhvr>
                                    </p:animEffect>
                                    <p:set>
                                      <p:cBhvr>
                                        <p:cTn id="36" dur="1" fill="hold">
                                          <p:stCondLst>
                                            <p:cond delay="499"/>
                                          </p:stCondLst>
                                        </p:cTn>
                                        <p:tgtEl>
                                          <p:spTgt spid="16"/>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14"/>
                                        </p:tgtEl>
                                      </p:cBhvr>
                                    </p:animEffect>
                                    <p:set>
                                      <p:cBhvr>
                                        <p:cTn id="39" dur="1" fill="hold">
                                          <p:stCondLst>
                                            <p:cond delay="499"/>
                                          </p:stCondLst>
                                        </p:cTn>
                                        <p:tgtEl>
                                          <p:spTgt spid="14"/>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17"/>
                                        </p:tgtEl>
                                      </p:cBhvr>
                                    </p:animEffect>
                                    <p:set>
                                      <p:cBhvr>
                                        <p:cTn id="42" dur="1" fill="hold">
                                          <p:stCondLst>
                                            <p:cond delay="499"/>
                                          </p:stCondLst>
                                        </p:cTn>
                                        <p:tgtEl>
                                          <p:spTgt spid="17"/>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18"/>
                                        </p:tgtEl>
                                      </p:cBhvr>
                                    </p:animEffect>
                                    <p:set>
                                      <p:cBhvr>
                                        <p:cTn id="45" dur="1" fill="hold">
                                          <p:stCondLst>
                                            <p:cond delay="499"/>
                                          </p:stCondLst>
                                        </p:cTn>
                                        <p:tgtEl>
                                          <p:spTgt spid="18"/>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par>
                                <p:cTn id="56" presetID="10" presetClass="entr" presetSubtype="0" fill="hold"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par>
                                <p:cTn id="59" presetID="10" presetClass="entr" presetSubtype="0" fill="hold" nodeType="withEffect">
                                  <p:stCondLst>
                                    <p:cond delay="0"/>
                                  </p:stCondLst>
                                  <p:childTnLst>
                                    <p:set>
                                      <p:cBhvr>
                                        <p:cTn id="60" dur="1" fill="hold">
                                          <p:stCondLst>
                                            <p:cond delay="0"/>
                                          </p:stCondLst>
                                        </p:cTn>
                                        <p:tgtEl>
                                          <p:spTgt spid="29"/>
                                        </p:tgtEl>
                                        <p:attrNameLst>
                                          <p:attrName>style.visibility</p:attrName>
                                        </p:attrNameLst>
                                      </p:cBhvr>
                                      <p:to>
                                        <p:strVal val="visible"/>
                                      </p:to>
                                    </p:set>
                                    <p:animEffect transition="in" filter="fade">
                                      <p:cBhvr>
                                        <p:cTn id="61" dur="500"/>
                                        <p:tgtEl>
                                          <p:spTgt spid="2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500"/>
                                        <p:tgtEl>
                                          <p:spTgt spid="2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500"/>
                                        <p:tgtEl>
                                          <p:spTgt spid="2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P spid="16" grpId="0"/>
      <p:bldP spid="16" grpId="1"/>
      <p:bldP spid="18" grpId="0"/>
      <p:bldP spid="18" grpId="1"/>
      <p:bldP spid="19" grpId="0" animBg="1"/>
      <p:bldP spid="19" grpId="1" animBg="1"/>
      <p:bldP spid="27" grpId="0"/>
      <p:bldP spid="28" grpId="0"/>
      <p:bldP spid="31" grpId="0"/>
      <p:bldP spid="3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F49C9-C64E-476A-B600-2D59E2E7196D}"/>
              </a:ext>
            </a:extLst>
          </p:cNvPr>
          <p:cNvSpPr>
            <a:spLocks noGrp="1"/>
          </p:cNvSpPr>
          <p:nvPr>
            <p:ph type="title"/>
          </p:nvPr>
        </p:nvSpPr>
        <p:spPr>
          <a:xfrm>
            <a:off x="324196" y="249969"/>
            <a:ext cx="8229600" cy="990600"/>
          </a:xfrm>
        </p:spPr>
        <p:txBody>
          <a:bodyPr/>
          <a:lstStyle/>
          <a:p>
            <a:r>
              <a:rPr lang="en-IE" dirty="0"/>
              <a:t>Primary Productivity Model</a:t>
            </a:r>
          </a:p>
        </p:txBody>
      </p:sp>
      <p:sp>
        <p:nvSpPr>
          <p:cNvPr id="4" name="Rectangle 3">
            <a:extLst>
              <a:ext uri="{FF2B5EF4-FFF2-40B4-BE49-F238E27FC236}">
                <a16:creationId xmlns:a16="http://schemas.microsoft.com/office/drawing/2014/main" id="{82A4B490-9911-4D3D-B679-0C665DA69CE3}"/>
              </a:ext>
            </a:extLst>
          </p:cNvPr>
          <p:cNvSpPr/>
          <p:nvPr/>
        </p:nvSpPr>
        <p:spPr>
          <a:xfrm>
            <a:off x="1174125" y="2940867"/>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Producer</a:t>
            </a:r>
          </a:p>
        </p:txBody>
      </p:sp>
      <p:pic>
        <p:nvPicPr>
          <p:cNvPr id="5" name="Picture 2" descr="sun 3 icon">
            <a:extLst>
              <a:ext uri="{FF2B5EF4-FFF2-40B4-BE49-F238E27FC236}">
                <a16:creationId xmlns:a16="http://schemas.microsoft.com/office/drawing/2014/main" id="{DC971BFA-DE38-4982-A9D1-B6D69B595E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361059"/>
            <a:ext cx="1004552" cy="1004552"/>
          </a:xfrm>
          <a:prstGeom prst="rect">
            <a:avLst/>
          </a:prstGeom>
          <a:noFill/>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6AB71E5E-6170-4932-9F7C-F73AB96FF7EF}"/>
              </a:ext>
            </a:extLst>
          </p:cNvPr>
          <p:cNvSpPr/>
          <p:nvPr/>
        </p:nvSpPr>
        <p:spPr>
          <a:xfrm rot="2730628">
            <a:off x="1333824" y="2264856"/>
            <a:ext cx="773588"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8" name="Rectangle 7">
            <a:extLst>
              <a:ext uri="{FF2B5EF4-FFF2-40B4-BE49-F238E27FC236}">
                <a16:creationId xmlns:a16="http://schemas.microsoft.com/office/drawing/2014/main" id="{F85D9932-C0C8-42C8-96E8-D58E350EDD6F}"/>
              </a:ext>
            </a:extLst>
          </p:cNvPr>
          <p:cNvSpPr/>
          <p:nvPr/>
        </p:nvSpPr>
        <p:spPr>
          <a:xfrm>
            <a:off x="5824518" y="2940865"/>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Consumer</a:t>
            </a:r>
          </a:p>
        </p:txBody>
      </p:sp>
      <p:sp>
        <p:nvSpPr>
          <p:cNvPr id="9" name="Rectangle 8">
            <a:extLst>
              <a:ext uri="{FF2B5EF4-FFF2-40B4-BE49-F238E27FC236}">
                <a16:creationId xmlns:a16="http://schemas.microsoft.com/office/drawing/2014/main" id="{CBF53979-B486-45D0-A561-5359B0970AE4}"/>
              </a:ext>
            </a:extLst>
          </p:cNvPr>
          <p:cNvSpPr/>
          <p:nvPr/>
        </p:nvSpPr>
        <p:spPr>
          <a:xfrm>
            <a:off x="3480563" y="5506811"/>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Nutrients</a:t>
            </a:r>
          </a:p>
        </p:txBody>
      </p:sp>
      <p:sp>
        <p:nvSpPr>
          <p:cNvPr id="10" name="Arrow: Right 9">
            <a:extLst>
              <a:ext uri="{FF2B5EF4-FFF2-40B4-BE49-F238E27FC236}">
                <a16:creationId xmlns:a16="http://schemas.microsoft.com/office/drawing/2014/main" id="{2511B3BB-DE10-40FC-86C8-EC8C060EDFB3}"/>
              </a:ext>
            </a:extLst>
          </p:cNvPr>
          <p:cNvSpPr/>
          <p:nvPr/>
        </p:nvSpPr>
        <p:spPr>
          <a:xfrm>
            <a:off x="3790085" y="3053017"/>
            <a:ext cx="1619637"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11" name="Arrow: Right 10">
            <a:extLst>
              <a:ext uri="{FF2B5EF4-FFF2-40B4-BE49-F238E27FC236}">
                <a16:creationId xmlns:a16="http://schemas.microsoft.com/office/drawing/2014/main" id="{E99B3960-7E2B-4FC2-8C0A-4A693C700F34}"/>
              </a:ext>
            </a:extLst>
          </p:cNvPr>
          <p:cNvSpPr/>
          <p:nvPr/>
        </p:nvSpPr>
        <p:spPr>
          <a:xfrm rot="7736676">
            <a:off x="5022620" y="4382528"/>
            <a:ext cx="1712081"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12" name="Arrow: Right 11">
            <a:extLst>
              <a:ext uri="{FF2B5EF4-FFF2-40B4-BE49-F238E27FC236}">
                <a16:creationId xmlns:a16="http://schemas.microsoft.com/office/drawing/2014/main" id="{F98D269B-2FD8-4D4C-B9A5-7AC866748E83}"/>
              </a:ext>
            </a:extLst>
          </p:cNvPr>
          <p:cNvSpPr/>
          <p:nvPr/>
        </p:nvSpPr>
        <p:spPr>
          <a:xfrm rot="14295737">
            <a:off x="2473026" y="4311382"/>
            <a:ext cx="1858052"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pic>
        <p:nvPicPr>
          <p:cNvPr id="26" name="Picture 25" descr="A picture containing bird, silhouette&#10;&#10;Description automatically generated">
            <a:extLst>
              <a:ext uri="{FF2B5EF4-FFF2-40B4-BE49-F238E27FC236}">
                <a16:creationId xmlns:a16="http://schemas.microsoft.com/office/drawing/2014/main" id="{B72E4FC4-D173-4A1C-AF05-24BAA96958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9270" y="1437850"/>
            <a:ext cx="1036073" cy="1036073"/>
          </a:xfrm>
          <a:prstGeom prst="rect">
            <a:avLst/>
          </a:prstGeom>
        </p:spPr>
      </p:pic>
      <p:sp>
        <p:nvSpPr>
          <p:cNvPr id="27" name="TextBox 26">
            <a:extLst>
              <a:ext uri="{FF2B5EF4-FFF2-40B4-BE49-F238E27FC236}">
                <a16:creationId xmlns:a16="http://schemas.microsoft.com/office/drawing/2014/main" id="{9E1DF6E8-5CEC-468B-8B7A-F324B16F528A}"/>
              </a:ext>
            </a:extLst>
          </p:cNvPr>
          <p:cNvSpPr txBox="1"/>
          <p:nvPr/>
        </p:nvSpPr>
        <p:spPr>
          <a:xfrm>
            <a:off x="2031715" y="2490246"/>
            <a:ext cx="2011160" cy="461665"/>
          </a:xfrm>
          <a:prstGeom prst="rect">
            <a:avLst/>
          </a:prstGeom>
          <a:noFill/>
        </p:spPr>
        <p:txBody>
          <a:bodyPr wrap="square" rtlCol="0">
            <a:spAutoFit/>
          </a:bodyPr>
          <a:lstStyle/>
          <a:p>
            <a:r>
              <a:rPr lang="en-IE" sz="2400" dirty="0"/>
              <a:t>Phytoplankton</a:t>
            </a:r>
            <a:endParaRPr lang="en-IE" sz="2000" dirty="0"/>
          </a:p>
        </p:txBody>
      </p:sp>
      <p:sp>
        <p:nvSpPr>
          <p:cNvPr id="28" name="TextBox 27">
            <a:extLst>
              <a:ext uri="{FF2B5EF4-FFF2-40B4-BE49-F238E27FC236}">
                <a16:creationId xmlns:a16="http://schemas.microsoft.com/office/drawing/2014/main" id="{8B608F52-F4F7-40E1-A7CE-DDF53F404EDC}"/>
              </a:ext>
            </a:extLst>
          </p:cNvPr>
          <p:cNvSpPr txBox="1"/>
          <p:nvPr/>
        </p:nvSpPr>
        <p:spPr>
          <a:xfrm>
            <a:off x="6521684" y="2442790"/>
            <a:ext cx="1854273" cy="461665"/>
          </a:xfrm>
          <a:prstGeom prst="rect">
            <a:avLst/>
          </a:prstGeom>
          <a:noFill/>
        </p:spPr>
        <p:txBody>
          <a:bodyPr wrap="square" rtlCol="0">
            <a:spAutoFit/>
          </a:bodyPr>
          <a:lstStyle/>
          <a:p>
            <a:r>
              <a:rPr lang="en-IE" sz="2400" dirty="0"/>
              <a:t>Zooplankton</a:t>
            </a:r>
            <a:endParaRPr lang="en-IE" sz="2000" dirty="0"/>
          </a:p>
        </p:txBody>
      </p:sp>
      <p:pic>
        <p:nvPicPr>
          <p:cNvPr id="29" name="Picture 28">
            <a:extLst>
              <a:ext uri="{FF2B5EF4-FFF2-40B4-BE49-F238E27FC236}">
                <a16:creationId xmlns:a16="http://schemas.microsoft.com/office/drawing/2014/main" id="{A3B06D7F-9B84-4707-89C2-BE10EFF5FE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85775" y="1560187"/>
            <a:ext cx="1004551" cy="1004551"/>
          </a:xfrm>
          <a:prstGeom prst="rect">
            <a:avLst/>
          </a:prstGeom>
        </p:spPr>
      </p:pic>
      <p:pic>
        <p:nvPicPr>
          <p:cNvPr id="30" name="Picture 29" descr="A picture containing text&#10;&#10;Description automatically generated">
            <a:extLst>
              <a:ext uri="{FF2B5EF4-FFF2-40B4-BE49-F238E27FC236}">
                <a16:creationId xmlns:a16="http://schemas.microsoft.com/office/drawing/2014/main" id="{91E4FD23-8422-441E-B825-2DA3460AF5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58705" y="5794519"/>
            <a:ext cx="928774" cy="928774"/>
          </a:xfrm>
          <a:prstGeom prst="rect">
            <a:avLst/>
          </a:prstGeom>
        </p:spPr>
      </p:pic>
      <p:sp>
        <p:nvSpPr>
          <p:cNvPr id="31" name="TextBox 30">
            <a:extLst>
              <a:ext uri="{FF2B5EF4-FFF2-40B4-BE49-F238E27FC236}">
                <a16:creationId xmlns:a16="http://schemas.microsoft.com/office/drawing/2014/main" id="{0FED0A1A-A70A-4B6E-AC9B-6BB7ED751CC7}"/>
              </a:ext>
            </a:extLst>
          </p:cNvPr>
          <p:cNvSpPr txBox="1"/>
          <p:nvPr/>
        </p:nvSpPr>
        <p:spPr>
          <a:xfrm>
            <a:off x="3294616" y="6314056"/>
            <a:ext cx="2876202" cy="461665"/>
          </a:xfrm>
          <a:prstGeom prst="rect">
            <a:avLst/>
          </a:prstGeom>
          <a:noFill/>
        </p:spPr>
        <p:txBody>
          <a:bodyPr wrap="square" rtlCol="0">
            <a:spAutoFit/>
          </a:bodyPr>
          <a:lstStyle/>
          <a:p>
            <a:r>
              <a:rPr lang="en-IE" sz="2400" dirty="0"/>
              <a:t>Phosphorus/Nitrogen</a:t>
            </a:r>
          </a:p>
        </p:txBody>
      </p:sp>
      <p:sp>
        <p:nvSpPr>
          <p:cNvPr id="32" name="TextBox 31">
            <a:extLst>
              <a:ext uri="{FF2B5EF4-FFF2-40B4-BE49-F238E27FC236}">
                <a16:creationId xmlns:a16="http://schemas.microsoft.com/office/drawing/2014/main" id="{A923633F-0F4A-4562-83EF-F910AE3DF7D9}"/>
              </a:ext>
            </a:extLst>
          </p:cNvPr>
          <p:cNvSpPr txBox="1"/>
          <p:nvPr/>
        </p:nvSpPr>
        <p:spPr>
          <a:xfrm>
            <a:off x="2740802" y="1349226"/>
            <a:ext cx="4076300" cy="584775"/>
          </a:xfrm>
          <a:prstGeom prst="rect">
            <a:avLst/>
          </a:prstGeom>
          <a:noFill/>
          <a:ln>
            <a:solidFill>
              <a:schemeClr val="tx1"/>
            </a:solidFill>
          </a:ln>
        </p:spPr>
        <p:txBody>
          <a:bodyPr wrap="square" rtlCol="0">
            <a:spAutoFit/>
          </a:bodyPr>
          <a:lstStyle/>
          <a:p>
            <a:pPr algn="ctr"/>
            <a:r>
              <a:rPr lang="en-IE" sz="3200" dirty="0"/>
              <a:t>Aquatic Model</a:t>
            </a:r>
          </a:p>
        </p:txBody>
      </p:sp>
      <p:sp>
        <p:nvSpPr>
          <p:cNvPr id="3" name="TextBox 2">
            <a:extLst>
              <a:ext uri="{FF2B5EF4-FFF2-40B4-BE49-F238E27FC236}">
                <a16:creationId xmlns:a16="http://schemas.microsoft.com/office/drawing/2014/main" id="{B849899A-13CA-40F9-9DAD-2AC8EBCD78FF}"/>
              </a:ext>
            </a:extLst>
          </p:cNvPr>
          <p:cNvSpPr txBox="1"/>
          <p:nvPr/>
        </p:nvSpPr>
        <p:spPr>
          <a:xfrm>
            <a:off x="6237261" y="1055733"/>
            <a:ext cx="2236045" cy="3770263"/>
          </a:xfrm>
          <a:prstGeom prst="rect">
            <a:avLst/>
          </a:prstGeom>
          <a:noFill/>
        </p:spPr>
        <p:txBody>
          <a:bodyPr wrap="square" rtlCol="0">
            <a:spAutoFit/>
          </a:bodyPr>
          <a:lstStyle/>
          <a:p>
            <a:r>
              <a:rPr lang="en-IE" sz="23900" dirty="0">
                <a:solidFill>
                  <a:srgbClr val="FF0000"/>
                </a:solidFill>
              </a:rPr>
              <a:t>X</a:t>
            </a:r>
          </a:p>
        </p:txBody>
      </p:sp>
    </p:spTree>
    <p:extLst>
      <p:ext uri="{BB962C8B-B14F-4D97-AF65-F5344CB8AC3E}">
        <p14:creationId xmlns:p14="http://schemas.microsoft.com/office/powerpoint/2010/main" val="2543089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10" presetClass="exit" presetSubtype="0" fill="hold" grpId="0" nodeType="withEffect">
                                  <p:stCondLst>
                                    <p:cond delay="0"/>
                                  </p:stCondLst>
                                  <p:childTnLst>
                                    <p:animEffect transition="out" filter="fade">
                                      <p:cBhvr>
                                        <p:cTn id="14" dur="500"/>
                                        <p:tgtEl>
                                          <p:spTgt spid="8"/>
                                        </p:tgtEl>
                                      </p:cBhvr>
                                    </p:animEffect>
                                    <p:set>
                                      <p:cBhvr>
                                        <p:cTn id="15" dur="1" fill="hold">
                                          <p:stCondLst>
                                            <p:cond delay="499"/>
                                          </p:stCondLst>
                                        </p:cTn>
                                        <p:tgtEl>
                                          <p:spTgt spid="8"/>
                                        </p:tgtEl>
                                        <p:attrNameLst>
                                          <p:attrName>style.visibility</p:attrName>
                                        </p:attrNameLst>
                                      </p:cBhvr>
                                      <p:to>
                                        <p:strVal val="hidden"/>
                                      </p:to>
                                    </p:set>
                                  </p:childTnLst>
                                </p:cTn>
                              </p:par>
                              <p:par>
                                <p:cTn id="16" presetID="10" presetClass="exit" presetSubtype="0" fill="hold" grpId="0" nodeType="withEffect">
                                  <p:stCondLst>
                                    <p:cond delay="0"/>
                                  </p:stCondLst>
                                  <p:childTnLst>
                                    <p:animEffect transition="out" filter="fade">
                                      <p:cBhvr>
                                        <p:cTn id="17" dur="500"/>
                                        <p:tgtEl>
                                          <p:spTgt spid="11"/>
                                        </p:tgtEl>
                                      </p:cBhvr>
                                    </p:animEffect>
                                    <p:set>
                                      <p:cBhvr>
                                        <p:cTn id="18" dur="1" fill="hold">
                                          <p:stCondLst>
                                            <p:cond delay="499"/>
                                          </p:stCondLst>
                                        </p:cTn>
                                        <p:tgtEl>
                                          <p:spTgt spid="11"/>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26"/>
                                        </p:tgtEl>
                                      </p:cBhvr>
                                    </p:animEffect>
                                    <p:set>
                                      <p:cBhvr>
                                        <p:cTn id="21" dur="1" fill="hold">
                                          <p:stCondLst>
                                            <p:cond delay="499"/>
                                          </p:stCondLst>
                                        </p:cTn>
                                        <p:tgtEl>
                                          <p:spTgt spid="26"/>
                                        </p:tgtEl>
                                        <p:attrNameLst>
                                          <p:attrName>style.visibility</p:attrName>
                                        </p:attrNameLst>
                                      </p:cBhvr>
                                      <p:to>
                                        <p:strVal val="hidden"/>
                                      </p:to>
                                    </p:set>
                                  </p:childTnLst>
                                </p:cTn>
                              </p:par>
                              <p:par>
                                <p:cTn id="22" presetID="10" presetClass="exit" presetSubtype="0" fill="hold" grpId="0" nodeType="withEffect">
                                  <p:stCondLst>
                                    <p:cond delay="0"/>
                                  </p:stCondLst>
                                  <p:childTnLst>
                                    <p:animEffect transition="out" filter="fade">
                                      <p:cBhvr>
                                        <p:cTn id="23" dur="500"/>
                                        <p:tgtEl>
                                          <p:spTgt spid="28"/>
                                        </p:tgtEl>
                                      </p:cBhvr>
                                    </p:animEffect>
                                    <p:set>
                                      <p:cBhvr>
                                        <p:cTn id="24" dur="1" fill="hold">
                                          <p:stCondLst>
                                            <p:cond delay="499"/>
                                          </p:stCondLst>
                                        </p:cTn>
                                        <p:tgtEl>
                                          <p:spTgt spid="28"/>
                                        </p:tgtEl>
                                        <p:attrNameLst>
                                          <p:attrName>style.visibility</p:attrName>
                                        </p:attrNameLst>
                                      </p:cBhvr>
                                      <p:to>
                                        <p:strVal val="hidden"/>
                                      </p:to>
                                    </p:set>
                                  </p:childTnLst>
                                </p:cTn>
                              </p:par>
                              <p:par>
                                <p:cTn id="25" presetID="10" presetClass="exit" presetSubtype="0" fill="hold" grpId="0" nodeType="withEffect">
                                  <p:stCondLst>
                                    <p:cond delay="0"/>
                                  </p:stCondLst>
                                  <p:childTnLst>
                                    <p:animEffect transition="out" filter="fade">
                                      <p:cBhvr>
                                        <p:cTn id="26" dur="500"/>
                                        <p:tgtEl>
                                          <p:spTgt spid="10"/>
                                        </p:tgtEl>
                                      </p:cBhvr>
                                    </p:animEffect>
                                    <p:set>
                                      <p:cBhvr>
                                        <p:cTn id="2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28" grpId="0"/>
      <p:bldP spid="3" grpId="0"/>
      <p:bldP spid="3"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2545C682-487D-4053-B1B0-4336368AB7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8106" y="2310759"/>
            <a:ext cx="1004551" cy="1004551"/>
          </a:xfrm>
          <a:prstGeom prst="rect">
            <a:avLst/>
          </a:prstGeom>
        </p:spPr>
      </p:pic>
      <p:sp>
        <p:nvSpPr>
          <p:cNvPr id="2" name="Title 1">
            <a:extLst>
              <a:ext uri="{FF2B5EF4-FFF2-40B4-BE49-F238E27FC236}">
                <a16:creationId xmlns:a16="http://schemas.microsoft.com/office/drawing/2014/main" id="{B0FF49C9-C64E-476A-B600-2D59E2E7196D}"/>
              </a:ext>
            </a:extLst>
          </p:cNvPr>
          <p:cNvSpPr>
            <a:spLocks noGrp="1"/>
          </p:cNvSpPr>
          <p:nvPr>
            <p:ph type="title"/>
          </p:nvPr>
        </p:nvSpPr>
        <p:spPr>
          <a:xfrm>
            <a:off x="324196" y="249969"/>
            <a:ext cx="8229600" cy="990600"/>
          </a:xfrm>
        </p:spPr>
        <p:txBody>
          <a:bodyPr/>
          <a:lstStyle/>
          <a:p>
            <a:r>
              <a:rPr lang="en-IE" dirty="0"/>
              <a:t>Primary Productivity Model</a:t>
            </a:r>
          </a:p>
        </p:txBody>
      </p:sp>
      <p:sp>
        <p:nvSpPr>
          <p:cNvPr id="4" name="Rectangle 3">
            <a:extLst>
              <a:ext uri="{FF2B5EF4-FFF2-40B4-BE49-F238E27FC236}">
                <a16:creationId xmlns:a16="http://schemas.microsoft.com/office/drawing/2014/main" id="{82A4B490-9911-4D3D-B679-0C665DA69CE3}"/>
              </a:ext>
            </a:extLst>
          </p:cNvPr>
          <p:cNvSpPr/>
          <p:nvPr/>
        </p:nvSpPr>
        <p:spPr>
          <a:xfrm>
            <a:off x="772811" y="3260457"/>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Producer</a:t>
            </a:r>
          </a:p>
        </p:txBody>
      </p:sp>
      <p:pic>
        <p:nvPicPr>
          <p:cNvPr id="5" name="Picture 2" descr="sun 3 icon">
            <a:extLst>
              <a:ext uri="{FF2B5EF4-FFF2-40B4-BE49-F238E27FC236}">
                <a16:creationId xmlns:a16="http://schemas.microsoft.com/office/drawing/2014/main" id="{DC971BFA-DE38-4982-A9D1-B6D69B595E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361059"/>
            <a:ext cx="1004552" cy="1004552"/>
          </a:xfrm>
          <a:prstGeom prst="rect">
            <a:avLst/>
          </a:prstGeom>
          <a:noFill/>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6AB71E5E-6170-4932-9F7C-F73AB96FF7EF}"/>
              </a:ext>
            </a:extLst>
          </p:cNvPr>
          <p:cNvSpPr/>
          <p:nvPr/>
        </p:nvSpPr>
        <p:spPr>
          <a:xfrm rot="2730628">
            <a:off x="1333824" y="2264856"/>
            <a:ext cx="773588"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9" name="Rectangle 8">
            <a:extLst>
              <a:ext uri="{FF2B5EF4-FFF2-40B4-BE49-F238E27FC236}">
                <a16:creationId xmlns:a16="http://schemas.microsoft.com/office/drawing/2014/main" id="{CBF53979-B486-45D0-A561-5359B0970AE4}"/>
              </a:ext>
            </a:extLst>
          </p:cNvPr>
          <p:cNvSpPr/>
          <p:nvPr/>
        </p:nvSpPr>
        <p:spPr>
          <a:xfrm>
            <a:off x="6027234" y="3271654"/>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Nutrients</a:t>
            </a:r>
          </a:p>
        </p:txBody>
      </p:sp>
      <p:sp>
        <p:nvSpPr>
          <p:cNvPr id="10" name="Arrow: Right 9">
            <a:extLst>
              <a:ext uri="{FF2B5EF4-FFF2-40B4-BE49-F238E27FC236}">
                <a16:creationId xmlns:a16="http://schemas.microsoft.com/office/drawing/2014/main" id="{2511B3BB-DE10-40FC-86C8-EC8C060EDFB3}"/>
              </a:ext>
            </a:extLst>
          </p:cNvPr>
          <p:cNvSpPr/>
          <p:nvPr/>
        </p:nvSpPr>
        <p:spPr>
          <a:xfrm>
            <a:off x="3415103" y="3777274"/>
            <a:ext cx="2343955"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pic>
        <p:nvPicPr>
          <p:cNvPr id="13" name="Picture 12" descr="A picture containing text&#10;&#10;Description automatically generated">
            <a:extLst>
              <a:ext uri="{FF2B5EF4-FFF2-40B4-BE49-F238E27FC236}">
                <a16:creationId xmlns:a16="http://schemas.microsoft.com/office/drawing/2014/main" id="{787398FB-F65D-491F-8620-F06C1841CD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4825" y="2124243"/>
            <a:ext cx="928774" cy="928774"/>
          </a:xfrm>
          <a:prstGeom prst="rect">
            <a:avLst/>
          </a:prstGeom>
        </p:spPr>
      </p:pic>
      <p:sp>
        <p:nvSpPr>
          <p:cNvPr id="18" name="TextBox 17">
            <a:extLst>
              <a:ext uri="{FF2B5EF4-FFF2-40B4-BE49-F238E27FC236}">
                <a16:creationId xmlns:a16="http://schemas.microsoft.com/office/drawing/2014/main" id="{4789BEB9-6937-4A72-8EAD-6DD4F103CE95}"/>
              </a:ext>
            </a:extLst>
          </p:cNvPr>
          <p:cNvSpPr txBox="1"/>
          <p:nvPr/>
        </p:nvSpPr>
        <p:spPr>
          <a:xfrm>
            <a:off x="6466077" y="4043506"/>
            <a:ext cx="2876202" cy="369332"/>
          </a:xfrm>
          <a:prstGeom prst="rect">
            <a:avLst/>
          </a:prstGeom>
          <a:noFill/>
        </p:spPr>
        <p:txBody>
          <a:bodyPr wrap="square" rtlCol="0">
            <a:spAutoFit/>
          </a:bodyPr>
          <a:lstStyle/>
          <a:p>
            <a:pPr algn="ctr"/>
            <a:r>
              <a:rPr lang="en-IE" dirty="0"/>
              <a:t>Nitrogen</a:t>
            </a:r>
          </a:p>
        </p:txBody>
      </p:sp>
      <p:sp>
        <p:nvSpPr>
          <p:cNvPr id="3" name="TextBox 2">
            <a:extLst>
              <a:ext uri="{FF2B5EF4-FFF2-40B4-BE49-F238E27FC236}">
                <a16:creationId xmlns:a16="http://schemas.microsoft.com/office/drawing/2014/main" id="{F69C0F81-BEF5-41C3-8022-7C9C3AE07B1B}"/>
              </a:ext>
            </a:extLst>
          </p:cNvPr>
          <p:cNvSpPr txBox="1"/>
          <p:nvPr/>
        </p:nvSpPr>
        <p:spPr>
          <a:xfrm>
            <a:off x="3077303" y="1356259"/>
            <a:ext cx="2989394" cy="461665"/>
          </a:xfrm>
          <a:prstGeom prst="rect">
            <a:avLst/>
          </a:prstGeom>
          <a:noFill/>
          <a:ln>
            <a:solidFill>
              <a:schemeClr val="tx1"/>
            </a:solidFill>
          </a:ln>
        </p:spPr>
        <p:txBody>
          <a:bodyPr wrap="square" rtlCol="0">
            <a:spAutoFit/>
          </a:bodyPr>
          <a:lstStyle/>
          <a:p>
            <a:pPr algn="ctr"/>
            <a:r>
              <a:rPr lang="en-IE" sz="2400" dirty="0"/>
              <a:t>Simplified Version</a:t>
            </a:r>
          </a:p>
        </p:txBody>
      </p:sp>
      <p:sp>
        <p:nvSpPr>
          <p:cNvPr id="38" name="Arrow: Right 37">
            <a:extLst>
              <a:ext uri="{FF2B5EF4-FFF2-40B4-BE49-F238E27FC236}">
                <a16:creationId xmlns:a16="http://schemas.microsoft.com/office/drawing/2014/main" id="{8239D884-3FE9-499F-B544-3A48E9798E3A}"/>
              </a:ext>
            </a:extLst>
          </p:cNvPr>
          <p:cNvSpPr/>
          <p:nvPr/>
        </p:nvSpPr>
        <p:spPr>
          <a:xfrm rot="10800000">
            <a:off x="3363408" y="3271654"/>
            <a:ext cx="2343955"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39" name="TextBox 38">
            <a:extLst>
              <a:ext uri="{FF2B5EF4-FFF2-40B4-BE49-F238E27FC236}">
                <a16:creationId xmlns:a16="http://schemas.microsoft.com/office/drawing/2014/main" id="{6D1B8697-FF3F-4519-9EC6-F7D813A560FA}"/>
              </a:ext>
            </a:extLst>
          </p:cNvPr>
          <p:cNvSpPr txBox="1"/>
          <p:nvPr/>
        </p:nvSpPr>
        <p:spPr>
          <a:xfrm>
            <a:off x="988779" y="4038609"/>
            <a:ext cx="2876202" cy="369332"/>
          </a:xfrm>
          <a:prstGeom prst="rect">
            <a:avLst/>
          </a:prstGeom>
          <a:noFill/>
        </p:spPr>
        <p:txBody>
          <a:bodyPr wrap="square" rtlCol="0">
            <a:spAutoFit/>
          </a:bodyPr>
          <a:lstStyle/>
          <a:p>
            <a:pPr algn="ctr"/>
            <a:r>
              <a:rPr lang="en-IE" dirty="0"/>
              <a:t>Phytoplankton</a:t>
            </a:r>
          </a:p>
        </p:txBody>
      </p:sp>
      <p:pic>
        <p:nvPicPr>
          <p:cNvPr id="40" name="Graphic 39" descr="Thermometer">
            <a:extLst>
              <a:ext uri="{FF2B5EF4-FFF2-40B4-BE49-F238E27FC236}">
                <a16:creationId xmlns:a16="http://schemas.microsoft.com/office/drawing/2014/main" id="{BE94E6A1-618E-462B-80CC-9D8FDE27F67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1624" y="4393038"/>
            <a:ext cx="925918" cy="925918"/>
          </a:xfrm>
          <a:prstGeom prst="rect">
            <a:avLst/>
          </a:prstGeom>
        </p:spPr>
      </p:pic>
      <p:sp>
        <p:nvSpPr>
          <p:cNvPr id="41" name="Arrow: Right 40">
            <a:extLst>
              <a:ext uri="{FF2B5EF4-FFF2-40B4-BE49-F238E27FC236}">
                <a16:creationId xmlns:a16="http://schemas.microsoft.com/office/drawing/2014/main" id="{D4AD6114-E6A1-41FD-BBCB-4DAA56CB79C5}"/>
              </a:ext>
            </a:extLst>
          </p:cNvPr>
          <p:cNvSpPr/>
          <p:nvPr/>
        </p:nvSpPr>
        <p:spPr>
          <a:xfrm rot="19200576">
            <a:off x="910193" y="4190242"/>
            <a:ext cx="773588"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42" name="TextBox 41">
            <a:extLst>
              <a:ext uri="{FF2B5EF4-FFF2-40B4-BE49-F238E27FC236}">
                <a16:creationId xmlns:a16="http://schemas.microsoft.com/office/drawing/2014/main" id="{14969D27-C030-4249-B4AD-8625136DC28F}"/>
              </a:ext>
            </a:extLst>
          </p:cNvPr>
          <p:cNvSpPr txBox="1"/>
          <p:nvPr/>
        </p:nvSpPr>
        <p:spPr>
          <a:xfrm>
            <a:off x="-449322" y="5392810"/>
            <a:ext cx="2876202" cy="338554"/>
          </a:xfrm>
          <a:prstGeom prst="rect">
            <a:avLst/>
          </a:prstGeom>
          <a:noFill/>
        </p:spPr>
        <p:txBody>
          <a:bodyPr wrap="square" rtlCol="0">
            <a:spAutoFit/>
          </a:bodyPr>
          <a:lstStyle/>
          <a:p>
            <a:pPr algn="ctr"/>
            <a:r>
              <a:rPr lang="en-IE" sz="1600" dirty="0"/>
              <a:t>Water temperature</a:t>
            </a:r>
          </a:p>
        </p:txBody>
      </p:sp>
      <p:sp>
        <p:nvSpPr>
          <p:cNvPr id="44" name="TextBox 43">
            <a:extLst>
              <a:ext uri="{FF2B5EF4-FFF2-40B4-BE49-F238E27FC236}">
                <a16:creationId xmlns:a16="http://schemas.microsoft.com/office/drawing/2014/main" id="{FB0611C4-7755-40AB-9EA9-96B63480CDBD}"/>
              </a:ext>
            </a:extLst>
          </p:cNvPr>
          <p:cNvSpPr txBox="1"/>
          <p:nvPr/>
        </p:nvSpPr>
        <p:spPr>
          <a:xfrm>
            <a:off x="340937" y="1509173"/>
            <a:ext cx="2876202" cy="338554"/>
          </a:xfrm>
          <a:prstGeom prst="rect">
            <a:avLst/>
          </a:prstGeom>
          <a:noFill/>
        </p:spPr>
        <p:txBody>
          <a:bodyPr wrap="square" rtlCol="0">
            <a:spAutoFit/>
          </a:bodyPr>
          <a:lstStyle/>
          <a:p>
            <a:pPr algn="ctr"/>
            <a:r>
              <a:rPr lang="en-IE" sz="1600" dirty="0"/>
              <a:t>Light</a:t>
            </a:r>
          </a:p>
        </p:txBody>
      </p:sp>
      <p:sp>
        <p:nvSpPr>
          <p:cNvPr id="8" name="TextBox 7">
            <a:extLst>
              <a:ext uri="{FF2B5EF4-FFF2-40B4-BE49-F238E27FC236}">
                <a16:creationId xmlns:a16="http://schemas.microsoft.com/office/drawing/2014/main" id="{9E1D9EA8-F156-41A2-B0A0-FA4672E39453}"/>
              </a:ext>
            </a:extLst>
          </p:cNvPr>
          <p:cNvSpPr txBox="1"/>
          <p:nvPr/>
        </p:nvSpPr>
        <p:spPr>
          <a:xfrm>
            <a:off x="4000516" y="2862254"/>
            <a:ext cx="1784667" cy="461665"/>
          </a:xfrm>
          <a:prstGeom prst="rect">
            <a:avLst/>
          </a:prstGeom>
          <a:noFill/>
        </p:spPr>
        <p:txBody>
          <a:bodyPr wrap="square" rtlCol="0">
            <a:spAutoFit/>
          </a:bodyPr>
          <a:lstStyle/>
          <a:p>
            <a:r>
              <a:rPr lang="en-IE" sz="2400" dirty="0">
                <a:solidFill>
                  <a:srgbClr val="00B050"/>
                </a:solidFill>
              </a:rPr>
              <a:t>uptake</a:t>
            </a:r>
          </a:p>
        </p:txBody>
      </p:sp>
      <p:sp>
        <p:nvSpPr>
          <p:cNvPr id="20" name="TextBox 19">
            <a:extLst>
              <a:ext uri="{FF2B5EF4-FFF2-40B4-BE49-F238E27FC236}">
                <a16:creationId xmlns:a16="http://schemas.microsoft.com/office/drawing/2014/main" id="{18A79A11-C323-4A73-9AD6-46202DE11D2A}"/>
              </a:ext>
            </a:extLst>
          </p:cNvPr>
          <p:cNvSpPr txBox="1"/>
          <p:nvPr/>
        </p:nvSpPr>
        <p:spPr>
          <a:xfrm>
            <a:off x="4021066" y="4203724"/>
            <a:ext cx="1784667" cy="461665"/>
          </a:xfrm>
          <a:prstGeom prst="rect">
            <a:avLst/>
          </a:prstGeom>
          <a:noFill/>
        </p:spPr>
        <p:txBody>
          <a:bodyPr wrap="square" rtlCol="0">
            <a:spAutoFit/>
          </a:bodyPr>
          <a:lstStyle/>
          <a:p>
            <a:r>
              <a:rPr lang="en-IE" sz="2400" dirty="0">
                <a:solidFill>
                  <a:srgbClr val="FF0000"/>
                </a:solidFill>
              </a:rPr>
              <a:t>mortality</a:t>
            </a:r>
          </a:p>
        </p:txBody>
      </p:sp>
    </p:spTree>
    <p:extLst>
      <p:ext uri="{BB962C8B-B14F-4D97-AF65-F5344CB8AC3E}">
        <p14:creationId xmlns:p14="http://schemas.microsoft.com/office/powerpoint/2010/main" val="3136049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D9EC0-FB03-4972-8BE2-4DEF10BB264D}"/>
              </a:ext>
            </a:extLst>
          </p:cNvPr>
          <p:cNvSpPr>
            <a:spLocks noGrp="1"/>
          </p:cNvSpPr>
          <p:nvPr>
            <p:ph type="title"/>
          </p:nvPr>
        </p:nvSpPr>
        <p:spPr>
          <a:xfrm>
            <a:off x="62537" y="533399"/>
            <a:ext cx="9071937" cy="990600"/>
          </a:xfrm>
        </p:spPr>
        <p:txBody>
          <a:bodyPr>
            <a:normAutofit fontScale="90000"/>
          </a:bodyPr>
          <a:lstStyle/>
          <a:p>
            <a:r>
              <a:rPr lang="en-IE" dirty="0">
                <a:solidFill>
                  <a:schemeClr val="accent1">
                    <a:lumMod val="75000"/>
                  </a:schemeClr>
                </a:solidFill>
              </a:rPr>
              <a:t>National Ecological Observatory Network (NEON)</a:t>
            </a:r>
          </a:p>
        </p:txBody>
      </p:sp>
      <p:sp>
        <p:nvSpPr>
          <p:cNvPr id="3" name="Content Placeholder 2">
            <a:extLst>
              <a:ext uri="{FF2B5EF4-FFF2-40B4-BE49-F238E27FC236}">
                <a16:creationId xmlns:a16="http://schemas.microsoft.com/office/drawing/2014/main" id="{0C58F3A1-BF2F-41E5-B01B-4CC51294B989}"/>
              </a:ext>
            </a:extLst>
          </p:cNvPr>
          <p:cNvSpPr>
            <a:spLocks noGrp="1"/>
          </p:cNvSpPr>
          <p:nvPr>
            <p:ph idx="1"/>
          </p:nvPr>
        </p:nvSpPr>
        <p:spPr>
          <a:xfrm>
            <a:off x="483706" y="1857374"/>
            <a:ext cx="8229600" cy="3000375"/>
          </a:xfrm>
        </p:spPr>
        <p:txBody>
          <a:bodyPr>
            <a:normAutofit/>
          </a:bodyPr>
          <a:lstStyle/>
          <a:p>
            <a:r>
              <a:rPr lang="en-US" dirty="0"/>
              <a:t>We will be forecasting productivity at NEON sites</a:t>
            </a:r>
          </a:p>
          <a:p>
            <a:r>
              <a:rPr lang="en-US" dirty="0"/>
              <a:t>NEON is a continental-scale observatory designed to collect long-term open access ecological data to better understand how U.S. terrestrial and aquatic ecosystems are changing</a:t>
            </a:r>
          </a:p>
        </p:txBody>
      </p:sp>
      <p:pic>
        <p:nvPicPr>
          <p:cNvPr id="4" name="Content Placeholder 4" descr="Logo&#10;&#10;Description automatically generated">
            <a:extLst>
              <a:ext uri="{FF2B5EF4-FFF2-40B4-BE49-F238E27FC236}">
                <a16:creationId xmlns:a16="http://schemas.microsoft.com/office/drawing/2014/main" id="{CADD0728-9AD1-4EAF-8226-D5722CFD6A5F}"/>
              </a:ext>
            </a:extLst>
          </p:cNvPr>
          <p:cNvPicPr>
            <a:picLocks noChangeAspect="1"/>
          </p:cNvPicPr>
          <p:nvPr/>
        </p:nvPicPr>
        <p:blipFill>
          <a:blip r:embed="rId3"/>
          <a:stretch>
            <a:fillRect/>
          </a:stretch>
        </p:blipFill>
        <p:spPr>
          <a:xfrm>
            <a:off x="0" y="5038725"/>
            <a:ext cx="2691849" cy="990600"/>
          </a:xfrm>
          <a:prstGeom prst="rect">
            <a:avLst/>
          </a:prstGeom>
        </p:spPr>
      </p:pic>
      <p:pic>
        <p:nvPicPr>
          <p:cNvPr id="7" name="Picture 2" descr="NEON.D03.BARC.DP1.20002">
            <a:extLst>
              <a:ext uri="{FF2B5EF4-FFF2-40B4-BE49-F238E27FC236}">
                <a16:creationId xmlns:a16="http://schemas.microsoft.com/office/drawing/2014/main" id="{CEAF9779-083C-480B-AF49-748793A2159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0142"/>
          <a:stretch/>
        </p:blipFill>
        <p:spPr bwMode="auto">
          <a:xfrm>
            <a:off x="3241989" y="3748086"/>
            <a:ext cx="5576922" cy="288607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2ABB6C2-0B4A-40E1-9256-4B8C84336BCE}"/>
              </a:ext>
            </a:extLst>
          </p:cNvPr>
          <p:cNvSpPr txBox="1"/>
          <p:nvPr/>
        </p:nvSpPr>
        <p:spPr>
          <a:xfrm>
            <a:off x="4823878" y="6611779"/>
            <a:ext cx="3813266" cy="246221"/>
          </a:xfrm>
          <a:prstGeom prst="rect">
            <a:avLst/>
          </a:prstGeom>
          <a:noFill/>
        </p:spPr>
        <p:txBody>
          <a:bodyPr wrap="square" rtlCol="0">
            <a:spAutoFit/>
          </a:bodyPr>
          <a:lstStyle/>
          <a:p>
            <a:pPr algn="r"/>
            <a:r>
              <a:rPr lang="en-US" sz="1000" dirty="0"/>
              <a:t>Image: </a:t>
            </a:r>
            <a:r>
              <a:rPr lang="en-US" sz="1000" dirty="0" err="1"/>
              <a:t>Phenocam</a:t>
            </a:r>
            <a:endParaRPr lang="en-US" sz="1000" dirty="0"/>
          </a:p>
        </p:txBody>
      </p:sp>
    </p:spTree>
    <p:extLst>
      <p:ext uri="{BB962C8B-B14F-4D97-AF65-F5344CB8AC3E}">
        <p14:creationId xmlns:p14="http://schemas.microsoft.com/office/powerpoint/2010/main" val="2422418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1950"/>
            <a:ext cx="9144000" cy="990600"/>
          </a:xfrm>
        </p:spPr>
        <p:txBody>
          <a:bodyPr>
            <a:normAutofit/>
          </a:bodyPr>
          <a:lstStyle/>
          <a:p>
            <a:r>
              <a:rPr lang="en-US" b="1" dirty="0">
                <a:solidFill>
                  <a:schemeClr val="accent1">
                    <a:lumMod val="75000"/>
                  </a:schemeClr>
                </a:solidFill>
              </a:rPr>
              <a:t> Learning objectives of today’s module:</a:t>
            </a:r>
          </a:p>
        </p:txBody>
      </p:sp>
      <p:sp>
        <p:nvSpPr>
          <p:cNvPr id="3" name="Content Placeholder 2"/>
          <p:cNvSpPr>
            <a:spLocks noGrp="1"/>
          </p:cNvSpPr>
          <p:nvPr>
            <p:ph idx="1"/>
          </p:nvPr>
        </p:nvSpPr>
        <p:spPr>
          <a:xfrm>
            <a:off x="276225" y="1904844"/>
            <a:ext cx="4572000" cy="4772181"/>
          </a:xfrm>
        </p:spPr>
        <p:txBody>
          <a:bodyPr>
            <a:noAutofit/>
          </a:bodyPr>
          <a:lstStyle/>
          <a:p>
            <a:pPr lvl="0"/>
            <a:r>
              <a:rPr lang="en-US" sz="2200" dirty="0"/>
              <a:t>Describe an ecological forecast and the iterative forecasting cycle</a:t>
            </a:r>
          </a:p>
          <a:p>
            <a:pPr lvl="0"/>
            <a:r>
              <a:rPr lang="en-US" sz="2200" dirty="0"/>
              <a:t>Explore and visualize NEON data</a:t>
            </a:r>
          </a:p>
          <a:p>
            <a:pPr lvl="0"/>
            <a:r>
              <a:rPr lang="en-US" sz="2200" dirty="0"/>
              <a:t>Construct an ecological model to generate forecasts of ecosystem primary productivity with uncertainty</a:t>
            </a:r>
          </a:p>
          <a:p>
            <a:pPr lvl="0"/>
            <a:r>
              <a:rPr lang="en-US" sz="2200" dirty="0"/>
              <a:t>Adjust model parameters and inputs to study how they affect forecast performance relative to observations</a:t>
            </a:r>
          </a:p>
          <a:p>
            <a:pPr lvl="0"/>
            <a:r>
              <a:rPr lang="en-US" sz="2200" dirty="0"/>
              <a:t>Compare productivity forecasts among NEON sites in different climatic regions</a:t>
            </a:r>
            <a:endParaRPr lang="en-IE" sz="2200" dirty="0"/>
          </a:p>
        </p:txBody>
      </p:sp>
      <p:grpSp>
        <p:nvGrpSpPr>
          <p:cNvPr id="4" name="Group 3">
            <a:extLst>
              <a:ext uri="{FF2B5EF4-FFF2-40B4-BE49-F238E27FC236}">
                <a16:creationId xmlns:a16="http://schemas.microsoft.com/office/drawing/2014/main" id="{8D2B5C2C-6338-42BF-A860-239511055D08}"/>
              </a:ext>
            </a:extLst>
          </p:cNvPr>
          <p:cNvGrpSpPr>
            <a:grpSpLocks noChangeAspect="1"/>
          </p:cNvGrpSpPr>
          <p:nvPr/>
        </p:nvGrpSpPr>
        <p:grpSpPr>
          <a:xfrm>
            <a:off x="5219700" y="2276475"/>
            <a:ext cx="3752850" cy="3049023"/>
            <a:chOff x="5486400" y="1600200"/>
            <a:chExt cx="3326606" cy="2702719"/>
          </a:xfrm>
        </p:grpSpPr>
        <p:pic>
          <p:nvPicPr>
            <p:cNvPr id="5" name="Picture 4" descr="Diagram&#10;&#10;Description automatically generated">
              <a:extLst>
                <a:ext uri="{FF2B5EF4-FFF2-40B4-BE49-F238E27FC236}">
                  <a16:creationId xmlns:a16="http://schemas.microsoft.com/office/drawing/2014/main" id="{A8075D9E-A033-4285-82D0-81AA77C18EEA}"/>
                </a:ext>
              </a:extLst>
            </p:cNvPr>
            <p:cNvPicPr>
              <a:picLocks noChangeAspect="1"/>
            </p:cNvPicPr>
            <p:nvPr/>
          </p:nvPicPr>
          <p:blipFill rotWithShape="1">
            <a:blip r:embed="rId3"/>
            <a:srcRect l="620" t="951" r="636" b="892"/>
            <a:stretch/>
          </p:blipFill>
          <p:spPr>
            <a:xfrm>
              <a:off x="5486400" y="1600200"/>
              <a:ext cx="3326606" cy="2702719"/>
            </a:xfrm>
            <a:prstGeom prst="rect">
              <a:avLst/>
            </a:prstGeom>
            <a:ln>
              <a:solidFill>
                <a:schemeClr val="tx1"/>
              </a:solidFill>
            </a:ln>
          </p:spPr>
        </p:pic>
        <p:sp>
          <p:nvSpPr>
            <p:cNvPr id="6" name="Rectangle 5">
              <a:extLst>
                <a:ext uri="{FF2B5EF4-FFF2-40B4-BE49-F238E27FC236}">
                  <a16:creationId xmlns:a16="http://schemas.microsoft.com/office/drawing/2014/main" id="{413841B6-211F-45AA-998C-294ED6690E44}"/>
                </a:ext>
              </a:extLst>
            </p:cNvPr>
            <p:cNvSpPr/>
            <p:nvPr/>
          </p:nvSpPr>
          <p:spPr>
            <a:xfrm>
              <a:off x="5676900" y="2419350"/>
              <a:ext cx="490538" cy="733425"/>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a:extLst>
                <a:ext uri="{FF2B5EF4-FFF2-40B4-BE49-F238E27FC236}">
                  <a16:creationId xmlns:a16="http://schemas.microsoft.com/office/drawing/2014/main" id="{876BE8E6-DBC2-4515-A722-39BCE3894F4E}"/>
                </a:ext>
              </a:extLst>
            </p:cNvPr>
            <p:cNvSpPr/>
            <p:nvPr/>
          </p:nvSpPr>
          <p:spPr>
            <a:xfrm>
              <a:off x="5619750" y="3238500"/>
              <a:ext cx="590550" cy="766763"/>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2215080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A</a:t>
            </a:r>
          </a:p>
        </p:txBody>
      </p:sp>
      <p:sp>
        <p:nvSpPr>
          <p:cNvPr id="3" name="Content Placeholder 2"/>
          <p:cNvSpPr>
            <a:spLocks noGrp="1"/>
          </p:cNvSpPr>
          <p:nvPr>
            <p:ph idx="1"/>
          </p:nvPr>
        </p:nvSpPr>
        <p:spPr>
          <a:xfrm>
            <a:off x="353675" y="1759403"/>
            <a:ext cx="4622056" cy="4876800"/>
          </a:xfrm>
        </p:spPr>
        <p:txBody>
          <a:bodyPr>
            <a:normAutofit/>
          </a:bodyPr>
          <a:lstStyle/>
          <a:p>
            <a:pPr marL="0" indent="0">
              <a:buNone/>
            </a:pPr>
            <a:r>
              <a:rPr lang="en-US" dirty="0"/>
              <a:t>With a partner (work in pairs):</a:t>
            </a:r>
          </a:p>
          <a:p>
            <a:pPr marL="457200" indent="-457200">
              <a:buFont typeface="+mj-lt"/>
              <a:buAutoNum type="arabicPeriod"/>
            </a:pPr>
            <a:r>
              <a:rPr lang="en-US" dirty="0"/>
              <a:t>Select a NEON site</a:t>
            </a:r>
          </a:p>
          <a:p>
            <a:pPr marL="457200" indent="-457200">
              <a:buFont typeface="+mj-lt"/>
              <a:buAutoNum type="arabicPeriod"/>
            </a:pPr>
            <a:r>
              <a:rPr lang="en-US" dirty="0"/>
              <a:t>Visualize the variables at the site</a:t>
            </a:r>
          </a:p>
          <a:p>
            <a:pPr marL="457200" indent="-457200">
              <a:buFont typeface="+mj-lt"/>
              <a:buAutoNum type="arabicPeriod"/>
            </a:pPr>
            <a:r>
              <a:rPr lang="en-US" dirty="0"/>
              <a:t>Explore variable relationships</a:t>
            </a:r>
          </a:p>
          <a:p>
            <a:pPr marL="457200" indent="-457200">
              <a:buFont typeface="+mj-lt"/>
              <a:buAutoNum type="arabicPeriod"/>
            </a:pPr>
            <a:r>
              <a:rPr lang="en-US" dirty="0"/>
              <a:t>Within pairs, each builds their own ecosystem model for their lake and compares the performance of the two different models in predicting productivity at the same site</a:t>
            </a:r>
          </a:p>
          <a:p>
            <a:pPr marL="457200" indent="-457200">
              <a:buFont typeface="+mj-lt"/>
              <a:buAutoNum type="arabicPeriod"/>
            </a:pPr>
            <a:endParaRPr lang="en-US" dirty="0"/>
          </a:p>
        </p:txBody>
      </p:sp>
      <p:pic>
        <p:nvPicPr>
          <p:cNvPr id="4" name="Content Placeholder 4" descr="Logo&#10;&#10;Description automatically generated">
            <a:extLst>
              <a:ext uri="{FF2B5EF4-FFF2-40B4-BE49-F238E27FC236}">
                <a16:creationId xmlns:a16="http://schemas.microsoft.com/office/drawing/2014/main" id="{955F63CB-D143-44EA-8A22-EBC10E3D7EDD}"/>
              </a:ext>
            </a:extLst>
          </p:cNvPr>
          <p:cNvPicPr>
            <a:picLocks noChangeAspect="1"/>
          </p:cNvPicPr>
          <p:nvPr/>
        </p:nvPicPr>
        <p:blipFill>
          <a:blip r:embed="rId3"/>
          <a:stretch>
            <a:fillRect/>
          </a:stretch>
        </p:blipFill>
        <p:spPr>
          <a:xfrm>
            <a:off x="5463282" y="546521"/>
            <a:ext cx="3083265" cy="1134641"/>
          </a:xfrm>
          <a:prstGeom prst="rect">
            <a:avLst/>
          </a:prstGeom>
        </p:spPr>
      </p:pic>
      <p:pic>
        <p:nvPicPr>
          <p:cNvPr id="6" name="Picture 5" descr="Chart, scatter chart&#10;&#10;Description automatically generated">
            <a:extLst>
              <a:ext uri="{FF2B5EF4-FFF2-40B4-BE49-F238E27FC236}">
                <a16:creationId xmlns:a16="http://schemas.microsoft.com/office/drawing/2014/main" id="{1469764B-5F3E-4224-8502-22992E8912C2}"/>
              </a:ext>
            </a:extLst>
          </p:cNvPr>
          <p:cNvPicPr>
            <a:picLocks noChangeAspect="1"/>
          </p:cNvPicPr>
          <p:nvPr/>
        </p:nvPicPr>
        <p:blipFill>
          <a:blip r:embed="rId4"/>
          <a:stretch>
            <a:fillRect/>
          </a:stretch>
        </p:blipFill>
        <p:spPr>
          <a:xfrm>
            <a:off x="5219508" y="1902278"/>
            <a:ext cx="3570817" cy="2295525"/>
          </a:xfrm>
          <a:prstGeom prst="rect">
            <a:avLst/>
          </a:prstGeom>
          <a:ln>
            <a:solidFill>
              <a:schemeClr val="tx1"/>
            </a:solidFill>
          </a:ln>
        </p:spPr>
      </p:pic>
      <p:pic>
        <p:nvPicPr>
          <p:cNvPr id="8" name="Picture 7" descr="Chart, scatter chart&#10;&#10;Description automatically generated">
            <a:extLst>
              <a:ext uri="{FF2B5EF4-FFF2-40B4-BE49-F238E27FC236}">
                <a16:creationId xmlns:a16="http://schemas.microsoft.com/office/drawing/2014/main" id="{74BD2F20-6497-4B3F-912A-381E4EC26C4E}"/>
              </a:ext>
            </a:extLst>
          </p:cNvPr>
          <p:cNvPicPr>
            <a:picLocks noChangeAspect="1"/>
          </p:cNvPicPr>
          <p:nvPr/>
        </p:nvPicPr>
        <p:blipFill>
          <a:blip r:embed="rId5"/>
          <a:stretch>
            <a:fillRect/>
          </a:stretch>
        </p:blipFill>
        <p:spPr>
          <a:xfrm>
            <a:off x="5219507" y="4412115"/>
            <a:ext cx="3570817" cy="2295525"/>
          </a:xfrm>
          <a:prstGeom prst="rect">
            <a:avLst/>
          </a:prstGeom>
          <a:ln>
            <a:solidFill>
              <a:schemeClr val="tx1"/>
            </a:solidFill>
          </a:ln>
        </p:spPr>
      </p:pic>
    </p:spTree>
    <p:extLst>
      <p:ext uri="{BB962C8B-B14F-4D97-AF65-F5344CB8AC3E}">
        <p14:creationId xmlns:p14="http://schemas.microsoft.com/office/powerpoint/2010/main" val="36304090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B</a:t>
            </a:r>
          </a:p>
        </p:txBody>
      </p:sp>
      <p:sp>
        <p:nvSpPr>
          <p:cNvPr id="3" name="Content Placeholder 2"/>
          <p:cNvSpPr>
            <a:spLocks noGrp="1"/>
          </p:cNvSpPr>
          <p:nvPr>
            <p:ph idx="1"/>
          </p:nvPr>
        </p:nvSpPr>
        <p:spPr>
          <a:xfrm>
            <a:off x="381000" y="1600200"/>
            <a:ext cx="4857750" cy="4876800"/>
          </a:xfrm>
        </p:spPr>
        <p:txBody>
          <a:bodyPr>
            <a:normAutofit/>
          </a:bodyPr>
          <a:lstStyle/>
          <a:p>
            <a:pPr marL="0" indent="0">
              <a:buNone/>
            </a:pPr>
            <a:r>
              <a:rPr lang="en-US" dirty="0"/>
              <a:t>With a partner (work in pairs):</a:t>
            </a:r>
          </a:p>
          <a:p>
            <a:pPr marL="457200" indent="-457200">
              <a:buFont typeface="+mj-lt"/>
              <a:buAutoNum type="arabicPeriod"/>
            </a:pPr>
            <a:r>
              <a:rPr lang="en-US" dirty="0"/>
              <a:t>Quantify forecast uncertainty</a:t>
            </a:r>
          </a:p>
          <a:p>
            <a:pPr marL="457200" indent="-457200">
              <a:buFont typeface="+mj-lt"/>
              <a:buAutoNum type="arabicPeriod"/>
            </a:pPr>
            <a:r>
              <a:rPr lang="en-US" dirty="0"/>
              <a:t>Generate a forecast of primary productivity for your site</a:t>
            </a:r>
          </a:p>
          <a:p>
            <a:pPr marL="457200" indent="-457200">
              <a:buFont typeface="+mj-lt"/>
              <a:buAutoNum type="arabicPeriod"/>
            </a:pPr>
            <a:r>
              <a:rPr lang="en-US" dirty="0"/>
              <a:t>Communicate forecast</a:t>
            </a:r>
          </a:p>
          <a:p>
            <a:pPr marL="457200" indent="-457200">
              <a:buFont typeface="+mj-lt"/>
              <a:buAutoNum type="arabicPeriod"/>
            </a:pPr>
            <a:r>
              <a:rPr lang="en-US" dirty="0"/>
              <a:t>Assess forecast with data</a:t>
            </a:r>
          </a:p>
          <a:p>
            <a:pPr marL="457200" indent="-457200">
              <a:buFont typeface="+mj-lt"/>
              <a:buAutoNum type="arabicPeriod"/>
            </a:pPr>
            <a:r>
              <a:rPr lang="en-US" dirty="0"/>
              <a:t>Update model to improve forecast</a:t>
            </a:r>
          </a:p>
          <a:p>
            <a:pPr marL="457200" indent="-457200">
              <a:buFont typeface="+mj-lt"/>
              <a:buAutoNum type="arabicPeriod"/>
            </a:pPr>
            <a:r>
              <a:rPr lang="en-US" dirty="0"/>
              <a:t>Generate the next forecast	</a:t>
            </a:r>
          </a:p>
          <a:p>
            <a:pPr marL="0" indent="0">
              <a:buNone/>
            </a:pPr>
            <a:r>
              <a:rPr lang="en-US" dirty="0"/>
              <a:t>Regroup as a class and compare how your forecast did over time</a:t>
            </a:r>
          </a:p>
          <a:p>
            <a:pPr marL="731520" lvl="1" indent="-457200">
              <a:buFont typeface="+mj-lt"/>
              <a:buAutoNum type="arabicPeriod"/>
            </a:pPr>
            <a:endParaRPr lang="en-US" dirty="0"/>
          </a:p>
          <a:p>
            <a:pPr marL="457200" indent="-457200">
              <a:buFont typeface="+mj-lt"/>
              <a:buAutoNum type="arabicPeriod"/>
            </a:pPr>
            <a:endParaRPr lang="en-US" dirty="0"/>
          </a:p>
        </p:txBody>
      </p:sp>
      <p:grpSp>
        <p:nvGrpSpPr>
          <p:cNvPr id="8" name="Group 7">
            <a:extLst>
              <a:ext uri="{FF2B5EF4-FFF2-40B4-BE49-F238E27FC236}">
                <a16:creationId xmlns:a16="http://schemas.microsoft.com/office/drawing/2014/main" id="{8D57C2B6-7E52-4CEC-89E1-00BF59008779}"/>
              </a:ext>
            </a:extLst>
          </p:cNvPr>
          <p:cNvGrpSpPr>
            <a:grpSpLocks noChangeAspect="1"/>
          </p:cNvGrpSpPr>
          <p:nvPr/>
        </p:nvGrpSpPr>
        <p:grpSpPr>
          <a:xfrm>
            <a:off x="5219700" y="2276475"/>
            <a:ext cx="3752850" cy="3049023"/>
            <a:chOff x="5486400" y="1600200"/>
            <a:chExt cx="3326606" cy="2702719"/>
          </a:xfrm>
        </p:grpSpPr>
        <p:pic>
          <p:nvPicPr>
            <p:cNvPr id="5" name="Picture 4" descr="Diagram&#10;&#10;Description automatically generated">
              <a:extLst>
                <a:ext uri="{FF2B5EF4-FFF2-40B4-BE49-F238E27FC236}">
                  <a16:creationId xmlns:a16="http://schemas.microsoft.com/office/drawing/2014/main" id="{9C6B7EA7-03F6-45C1-BDE4-CF4EFCEFC84E}"/>
                </a:ext>
              </a:extLst>
            </p:cNvPr>
            <p:cNvPicPr>
              <a:picLocks noChangeAspect="1"/>
            </p:cNvPicPr>
            <p:nvPr/>
          </p:nvPicPr>
          <p:blipFill rotWithShape="1">
            <a:blip r:embed="rId3"/>
            <a:srcRect l="620" t="951" r="636" b="892"/>
            <a:stretch/>
          </p:blipFill>
          <p:spPr>
            <a:xfrm>
              <a:off x="5486400" y="1600200"/>
              <a:ext cx="3326606" cy="2702719"/>
            </a:xfrm>
            <a:prstGeom prst="rect">
              <a:avLst/>
            </a:prstGeom>
            <a:ln>
              <a:solidFill>
                <a:schemeClr val="tx1"/>
              </a:solidFill>
            </a:ln>
          </p:spPr>
        </p:pic>
        <p:sp>
          <p:nvSpPr>
            <p:cNvPr id="6" name="Rectangle 5">
              <a:extLst>
                <a:ext uri="{FF2B5EF4-FFF2-40B4-BE49-F238E27FC236}">
                  <a16:creationId xmlns:a16="http://schemas.microsoft.com/office/drawing/2014/main" id="{DAD4FFF5-8302-4150-B614-3417483FD150}"/>
                </a:ext>
              </a:extLst>
            </p:cNvPr>
            <p:cNvSpPr/>
            <p:nvPr/>
          </p:nvSpPr>
          <p:spPr>
            <a:xfrm>
              <a:off x="5676900" y="2419350"/>
              <a:ext cx="490538" cy="733425"/>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a:extLst>
                <a:ext uri="{FF2B5EF4-FFF2-40B4-BE49-F238E27FC236}">
                  <a16:creationId xmlns:a16="http://schemas.microsoft.com/office/drawing/2014/main" id="{148A4850-BC34-4CA3-888F-E05F130897AA}"/>
                </a:ext>
              </a:extLst>
            </p:cNvPr>
            <p:cNvSpPr/>
            <p:nvPr/>
          </p:nvSpPr>
          <p:spPr>
            <a:xfrm>
              <a:off x="5619750" y="3238500"/>
              <a:ext cx="590550" cy="766763"/>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1710205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C</a:t>
            </a:r>
          </a:p>
        </p:txBody>
      </p:sp>
      <p:sp>
        <p:nvSpPr>
          <p:cNvPr id="3" name="Content Placeholder 2"/>
          <p:cNvSpPr>
            <a:spLocks noGrp="1"/>
          </p:cNvSpPr>
          <p:nvPr>
            <p:ph idx="1"/>
          </p:nvPr>
        </p:nvSpPr>
        <p:spPr>
          <a:xfrm>
            <a:off x="228600" y="1362075"/>
            <a:ext cx="4686300" cy="5172075"/>
          </a:xfrm>
        </p:spPr>
        <p:txBody>
          <a:bodyPr>
            <a:normAutofit/>
          </a:bodyPr>
          <a:lstStyle/>
          <a:p>
            <a:pPr marL="0" indent="0">
              <a:buNone/>
            </a:pPr>
            <a:r>
              <a:rPr lang="en-US" dirty="0"/>
              <a:t>If time/on-your-own:</a:t>
            </a:r>
          </a:p>
          <a:p>
            <a:pPr marL="457200" indent="-457200">
              <a:buFont typeface="+mj-lt"/>
              <a:buAutoNum type="arabicPeriod"/>
            </a:pPr>
            <a:r>
              <a:rPr lang="en-US" dirty="0"/>
              <a:t>Apply their ecological model to a second NEON site</a:t>
            </a:r>
          </a:p>
          <a:p>
            <a:pPr marL="457200" indent="-457200">
              <a:buFont typeface="+mj-lt"/>
              <a:buAutoNum type="arabicPeriod"/>
            </a:pPr>
            <a:r>
              <a:rPr lang="en-US" dirty="0"/>
              <a:t>Generate ecological forecasts for this second site using your initial productivity model</a:t>
            </a:r>
          </a:p>
        </p:txBody>
      </p:sp>
      <p:pic>
        <p:nvPicPr>
          <p:cNvPr id="7" name="Picture 6" descr="Map&#10;&#10;Description automatically generated">
            <a:extLst>
              <a:ext uri="{FF2B5EF4-FFF2-40B4-BE49-F238E27FC236}">
                <a16:creationId xmlns:a16="http://schemas.microsoft.com/office/drawing/2014/main" id="{94A93CF6-00AF-4515-A768-5A0B5A382097}"/>
              </a:ext>
            </a:extLst>
          </p:cNvPr>
          <p:cNvPicPr>
            <a:picLocks noChangeAspect="1"/>
          </p:cNvPicPr>
          <p:nvPr/>
        </p:nvPicPr>
        <p:blipFill>
          <a:blip r:embed="rId3"/>
          <a:stretch>
            <a:fillRect/>
          </a:stretch>
        </p:blipFill>
        <p:spPr>
          <a:xfrm>
            <a:off x="5059856" y="2397760"/>
            <a:ext cx="3878404" cy="2328329"/>
          </a:xfrm>
          <a:prstGeom prst="rect">
            <a:avLst/>
          </a:prstGeom>
          <a:ln w="19050">
            <a:solidFill>
              <a:schemeClr val="tx1"/>
            </a:solidFill>
          </a:ln>
        </p:spPr>
      </p:pic>
    </p:spTree>
    <p:extLst>
      <p:ext uri="{BB962C8B-B14F-4D97-AF65-F5344CB8AC3E}">
        <p14:creationId xmlns:p14="http://schemas.microsoft.com/office/powerpoint/2010/main" val="41629246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A63BC-FE8B-CF49-B043-B419100D57BE}"/>
              </a:ext>
            </a:extLst>
          </p:cNvPr>
          <p:cNvSpPr>
            <a:spLocks noGrp="1"/>
          </p:cNvSpPr>
          <p:nvPr>
            <p:ph type="title"/>
          </p:nvPr>
        </p:nvSpPr>
        <p:spPr/>
        <p:txBody>
          <a:bodyPr/>
          <a:lstStyle/>
          <a:p>
            <a:r>
              <a:rPr lang="en-US" dirty="0"/>
              <a:t>Three ways to run this module</a:t>
            </a:r>
          </a:p>
        </p:txBody>
      </p:sp>
      <p:sp>
        <p:nvSpPr>
          <p:cNvPr id="3" name="Content Placeholder 2">
            <a:extLst>
              <a:ext uri="{FF2B5EF4-FFF2-40B4-BE49-F238E27FC236}">
                <a16:creationId xmlns:a16="http://schemas.microsoft.com/office/drawing/2014/main" id="{3D80CD1F-5783-6E45-A8EF-83E21CE15F7E}"/>
              </a:ext>
            </a:extLst>
          </p:cNvPr>
          <p:cNvSpPr>
            <a:spLocks noGrp="1"/>
          </p:cNvSpPr>
          <p:nvPr>
            <p:ph idx="1"/>
          </p:nvPr>
        </p:nvSpPr>
        <p:spPr/>
        <p:txBody>
          <a:bodyPr>
            <a:normAutofit lnSpcReduction="10000"/>
          </a:bodyPr>
          <a:lstStyle/>
          <a:p>
            <a:pPr marL="457200" indent="-457200">
              <a:buFont typeface="+mj-lt"/>
              <a:buAutoNum type="arabicPeriod"/>
            </a:pPr>
            <a:r>
              <a:rPr lang="en-US" b="1" i="1" dirty="0"/>
              <a:t>Recommended method</a:t>
            </a:r>
            <a:r>
              <a:rPr lang="en-US" dirty="0"/>
              <a:t>: Shiny app website: </a:t>
            </a:r>
            <a:r>
              <a:rPr lang="en-IE" b="1" dirty="0">
                <a:hlinkClick r:id="rId3">
                  <a:extLst>
                    <a:ext uri="{A12FA001-AC4F-418D-AE19-62706E023703}">
                      <ahyp:hlinkClr xmlns:ahyp="http://schemas.microsoft.com/office/drawing/2018/hyperlinkcolor" val="tx"/>
                    </a:ext>
                  </a:extLst>
                </a:hlinkClick>
              </a:rPr>
              <a:t>https://macrosystemseddie.shinyapps.io/module5/</a:t>
            </a:r>
            <a:endParaRPr lang="en-IE" b="1" dirty="0"/>
          </a:p>
          <a:p>
            <a:pPr lvl="2"/>
            <a:r>
              <a:rPr lang="en-US" dirty="0"/>
              <a:t>Will time out after 15 minutes, so important to save your work as you go!</a:t>
            </a:r>
            <a:endParaRPr lang="en-IE" b="1" dirty="0"/>
          </a:p>
          <a:p>
            <a:pPr marL="457200" indent="-457200">
              <a:buFont typeface="+mj-lt"/>
              <a:buAutoNum type="arabicPeriod"/>
            </a:pPr>
            <a:r>
              <a:rPr lang="en-US" dirty="0"/>
              <a:t>Download and run the app locally from GitHub: </a:t>
            </a:r>
            <a:r>
              <a:rPr lang="en-US" b="1" u="sng" dirty="0"/>
              <a:t>https://</a:t>
            </a:r>
            <a:r>
              <a:rPr lang="en-US" b="1" u="sng" dirty="0" err="1"/>
              <a:t>github.com</a:t>
            </a:r>
            <a:r>
              <a:rPr lang="en-US" b="1" u="sng" dirty="0"/>
              <a:t>/</a:t>
            </a:r>
            <a:r>
              <a:rPr lang="en-US" b="1" u="sng" dirty="0" err="1"/>
              <a:t>MacrosystemsEDDIE</a:t>
            </a:r>
            <a:r>
              <a:rPr lang="en-US" b="1" u="sng" dirty="0"/>
              <a:t>/module5</a:t>
            </a:r>
          </a:p>
          <a:p>
            <a:pPr lvl="2"/>
            <a:r>
              <a:rPr lang="en-US" dirty="0"/>
              <a:t>Initial download requires internet but then can run module offline</a:t>
            </a:r>
          </a:p>
          <a:p>
            <a:pPr lvl="2"/>
            <a:r>
              <a:rPr lang="en-US" dirty="0"/>
              <a:t>Need R and R Studio installed</a:t>
            </a:r>
          </a:p>
          <a:p>
            <a:pPr marL="457200" indent="-457200">
              <a:buFont typeface="+mj-lt"/>
              <a:buAutoNum type="arabicPeriod"/>
            </a:pPr>
            <a:r>
              <a:rPr lang="en-US" dirty="0"/>
              <a:t>Last option: Binder website:    </a:t>
            </a:r>
            <a:r>
              <a:rPr lang="en-US" dirty="0">
                <a:hlinkClick r:id="rId4">
                  <a:extLst>
                    <a:ext uri="{A12FA001-AC4F-418D-AE19-62706E023703}">
                      <ahyp:hlinkClr xmlns:ahyp="http://schemas.microsoft.com/office/drawing/2018/hyperlinkcolor" val="tx"/>
                    </a:ext>
                  </a:extLst>
                </a:hlinkClick>
              </a:rPr>
              <a:t>https://mybinder.org/v2/zenodo/10.5281/zenodo.6587161/?urlpath=shiny/app</a:t>
            </a:r>
            <a:r>
              <a:rPr lang="en-US">
                <a:hlinkClick r:id="rId4">
                  <a:extLst>
                    <a:ext uri="{A12FA001-AC4F-418D-AE19-62706E023703}">
                      <ahyp:hlinkClr xmlns:ahyp="http://schemas.microsoft.com/office/drawing/2018/hyperlinkcolor" val="tx"/>
                    </a:ext>
                  </a:extLst>
                </a:hlinkClick>
              </a:rPr>
              <a:t>/</a:t>
            </a:r>
            <a:r>
              <a:rPr lang="en-US"/>
              <a:t> </a:t>
            </a:r>
          </a:p>
          <a:p>
            <a:pPr marL="0" indent="0">
              <a:buNone/>
            </a:pPr>
            <a:r>
              <a:rPr lang="en-US"/>
              <a:t>Cannot </a:t>
            </a:r>
            <a:r>
              <a:rPr lang="en-US" dirty="0"/>
              <a:t>support many simultaneous users</a:t>
            </a:r>
          </a:p>
          <a:p>
            <a:pPr marL="274320" lvl="1" indent="0">
              <a:buNone/>
            </a:pPr>
            <a:r>
              <a:rPr lang="en-US" i="1" dirty="0"/>
              <a:t>Regardless of which method you use, all options will give you the same module activities!</a:t>
            </a:r>
          </a:p>
        </p:txBody>
      </p:sp>
    </p:spTree>
    <p:extLst>
      <p:ext uri="{BB962C8B-B14F-4D97-AF65-F5344CB8AC3E}">
        <p14:creationId xmlns:p14="http://schemas.microsoft.com/office/powerpoint/2010/main" val="27748814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83C35-5F90-40AA-AD5D-CE3ECBCD3E47}"/>
              </a:ext>
            </a:extLst>
          </p:cNvPr>
          <p:cNvSpPr>
            <a:spLocks noGrp="1"/>
          </p:cNvSpPr>
          <p:nvPr>
            <p:ph type="title"/>
          </p:nvPr>
        </p:nvSpPr>
        <p:spPr/>
        <p:txBody>
          <a:bodyPr/>
          <a:lstStyle/>
          <a:p>
            <a:r>
              <a:rPr lang="en-IE" b="1" dirty="0"/>
              <a:t>Shiny App</a:t>
            </a:r>
          </a:p>
        </p:txBody>
      </p:sp>
      <p:sp>
        <p:nvSpPr>
          <p:cNvPr id="3" name="Content Placeholder 2">
            <a:extLst>
              <a:ext uri="{FF2B5EF4-FFF2-40B4-BE49-F238E27FC236}">
                <a16:creationId xmlns:a16="http://schemas.microsoft.com/office/drawing/2014/main" id="{C8DBA024-AA42-49EB-9557-028E3266F457}"/>
              </a:ext>
            </a:extLst>
          </p:cNvPr>
          <p:cNvSpPr>
            <a:spLocks noGrp="1"/>
          </p:cNvSpPr>
          <p:nvPr>
            <p:ph idx="1"/>
          </p:nvPr>
        </p:nvSpPr>
        <p:spPr>
          <a:xfrm>
            <a:off x="245739" y="1600200"/>
            <a:ext cx="4707837" cy="4876800"/>
          </a:xfrm>
        </p:spPr>
        <p:txBody>
          <a:bodyPr/>
          <a:lstStyle/>
          <a:p>
            <a:r>
              <a:rPr lang="en-IE" dirty="0"/>
              <a:t>This is an interactive webpage </a:t>
            </a:r>
            <a:r>
              <a:rPr lang="en-US" dirty="0"/>
              <a:t>built using R</a:t>
            </a:r>
          </a:p>
          <a:p>
            <a:r>
              <a:rPr lang="en-US" dirty="0"/>
              <a:t>It has interactive plots and options embedded which allow you to build your own personal model, visualize and explore the data, and answer questions</a:t>
            </a:r>
          </a:p>
          <a:p>
            <a:r>
              <a:rPr lang="en-US" dirty="0"/>
              <a:t>The module does not require writing any code in R to complete activities!</a:t>
            </a:r>
            <a:endParaRPr lang="en-IE" dirty="0"/>
          </a:p>
        </p:txBody>
      </p:sp>
      <p:pic>
        <p:nvPicPr>
          <p:cNvPr id="1026" name="Picture 2" descr="Using R and Shiny to build interactive, data-driven web apps for free | by  William Nicholas | CoProcure | Medium">
            <a:extLst>
              <a:ext uri="{FF2B5EF4-FFF2-40B4-BE49-F238E27FC236}">
                <a16:creationId xmlns:a16="http://schemas.microsoft.com/office/drawing/2014/main" id="{08C88B5B-CE22-48CF-9830-DFD6B21373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2785" y="1123333"/>
            <a:ext cx="3944685" cy="158677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D9B46D1-4B09-475A-9F25-4BB72211396C}"/>
              </a:ext>
            </a:extLst>
          </p:cNvPr>
          <p:cNvPicPr>
            <a:picLocks noChangeAspect="1"/>
          </p:cNvPicPr>
          <p:nvPr/>
        </p:nvPicPr>
        <p:blipFill>
          <a:blip r:embed="rId4"/>
          <a:stretch>
            <a:fillRect/>
          </a:stretch>
        </p:blipFill>
        <p:spPr>
          <a:xfrm>
            <a:off x="4949313" y="3086100"/>
            <a:ext cx="4131628" cy="3467100"/>
          </a:xfrm>
          <a:prstGeom prst="rect">
            <a:avLst/>
          </a:prstGeom>
          <a:ln w="19050">
            <a:solidFill>
              <a:schemeClr val="accent1"/>
            </a:solidFill>
          </a:ln>
        </p:spPr>
      </p:pic>
    </p:spTree>
    <p:extLst>
      <p:ext uri="{BB962C8B-B14F-4D97-AF65-F5344CB8AC3E}">
        <p14:creationId xmlns:p14="http://schemas.microsoft.com/office/powerpoint/2010/main" val="1867492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2425"/>
            <a:ext cx="8540932" cy="990600"/>
          </a:xfrm>
        </p:spPr>
        <p:txBody>
          <a:bodyPr>
            <a:normAutofit/>
          </a:bodyPr>
          <a:lstStyle/>
          <a:p>
            <a:r>
              <a:rPr lang="en-US" b="1" dirty="0">
                <a:solidFill>
                  <a:schemeClr val="accent1">
                    <a:lumMod val="75000"/>
                  </a:schemeClr>
                </a:solidFill>
              </a:rPr>
              <a:t> Ecosystems are changing worldwide…</a:t>
            </a:r>
          </a:p>
        </p:txBody>
      </p:sp>
      <p:sp>
        <p:nvSpPr>
          <p:cNvPr id="3" name="Content Placeholder 2"/>
          <p:cNvSpPr>
            <a:spLocks noGrp="1"/>
          </p:cNvSpPr>
          <p:nvPr>
            <p:ph idx="1"/>
          </p:nvPr>
        </p:nvSpPr>
        <p:spPr/>
        <p:txBody>
          <a:bodyPr/>
          <a:lstStyle/>
          <a:p>
            <a:pPr>
              <a:spcAft>
                <a:spcPts val="1200"/>
              </a:spcAft>
              <a:buFont typeface="Wingdings" panose="05000000000000000000" pitchFamily="2" charset="2"/>
              <a:buChar char="§"/>
            </a:pPr>
            <a:r>
              <a:rPr lang="en-US" dirty="0"/>
              <a:t>In response to changes in the climate and land use, aquatic and terrestrial systems are experiencing different pressures which affect productivity</a:t>
            </a:r>
          </a:p>
          <a:p>
            <a:pPr>
              <a:spcAft>
                <a:spcPts val="1200"/>
              </a:spcAft>
              <a:buFont typeface="Wingdings" panose="05000000000000000000" pitchFamily="2" charset="2"/>
              <a:buChar char="§"/>
            </a:pPr>
            <a:r>
              <a:rPr lang="en-US" dirty="0"/>
              <a:t>Lakes and reservoirs are key providers of ecological services and understanding how they will change in the short-term is critical to help management of these resources</a:t>
            </a:r>
          </a:p>
        </p:txBody>
      </p:sp>
      <p:sp>
        <p:nvSpPr>
          <p:cNvPr id="4" name="TextBox 3">
            <a:extLst>
              <a:ext uri="{FF2B5EF4-FFF2-40B4-BE49-F238E27FC236}">
                <a16:creationId xmlns:a16="http://schemas.microsoft.com/office/drawing/2014/main" id="{C77E4253-47F8-4877-955C-D0FF058E222D}"/>
              </a:ext>
            </a:extLst>
          </p:cNvPr>
          <p:cNvSpPr txBox="1"/>
          <p:nvPr/>
        </p:nvSpPr>
        <p:spPr>
          <a:xfrm>
            <a:off x="2665366" y="6575203"/>
            <a:ext cx="3813266" cy="246221"/>
          </a:xfrm>
          <a:prstGeom prst="rect">
            <a:avLst/>
          </a:prstGeom>
          <a:noFill/>
        </p:spPr>
        <p:txBody>
          <a:bodyPr wrap="square" rtlCol="0">
            <a:spAutoFit/>
          </a:bodyPr>
          <a:lstStyle/>
          <a:p>
            <a:pPr algn="r"/>
            <a:r>
              <a:rPr lang="en-US" sz="1000" dirty="0"/>
              <a:t>Image: Wikimedia commons</a:t>
            </a:r>
          </a:p>
        </p:txBody>
      </p:sp>
      <p:pic>
        <p:nvPicPr>
          <p:cNvPr id="1026" name="Picture 2">
            <a:extLst>
              <a:ext uri="{FF2B5EF4-FFF2-40B4-BE49-F238E27FC236}">
                <a16:creationId xmlns:a16="http://schemas.microsoft.com/office/drawing/2014/main" id="{17F27C74-5B04-4CE6-AB37-F14A49B8A0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8010" y="4181028"/>
            <a:ext cx="3667979" cy="2430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3277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B334-E44A-4942-8F90-0D28A8441851}"/>
              </a:ext>
            </a:extLst>
          </p:cNvPr>
          <p:cNvSpPr>
            <a:spLocks noGrp="1"/>
          </p:cNvSpPr>
          <p:nvPr>
            <p:ph type="title"/>
          </p:nvPr>
        </p:nvSpPr>
        <p:spPr/>
        <p:txBody>
          <a:bodyPr/>
          <a:lstStyle/>
          <a:p>
            <a:r>
              <a:rPr lang="en-IE" b="1" dirty="0"/>
              <a:t>Let’s Go!</a:t>
            </a:r>
          </a:p>
        </p:txBody>
      </p:sp>
      <p:sp>
        <p:nvSpPr>
          <p:cNvPr id="3" name="Content Placeholder 2">
            <a:extLst>
              <a:ext uri="{FF2B5EF4-FFF2-40B4-BE49-F238E27FC236}">
                <a16:creationId xmlns:a16="http://schemas.microsoft.com/office/drawing/2014/main" id="{4A1F092D-CF88-4E5B-AD4F-EDE9D102EF15}"/>
              </a:ext>
            </a:extLst>
          </p:cNvPr>
          <p:cNvSpPr>
            <a:spLocks noGrp="1"/>
          </p:cNvSpPr>
          <p:nvPr>
            <p:ph idx="1"/>
          </p:nvPr>
        </p:nvSpPr>
        <p:spPr>
          <a:xfrm>
            <a:off x="457200" y="1232209"/>
            <a:ext cx="8229600" cy="5547731"/>
          </a:xfrm>
        </p:spPr>
        <p:txBody>
          <a:bodyPr>
            <a:normAutofit lnSpcReduction="10000"/>
          </a:bodyPr>
          <a:lstStyle/>
          <a:p>
            <a:pPr marL="0" indent="0">
              <a:buNone/>
            </a:pPr>
            <a:endParaRPr lang="en-IE" dirty="0"/>
          </a:p>
          <a:p>
            <a:r>
              <a:rPr lang="en-IE" dirty="0"/>
              <a:t>For the activity we will work in pairs.</a:t>
            </a:r>
          </a:p>
          <a:p>
            <a:r>
              <a:rPr lang="en-IE" dirty="0"/>
              <a:t>Each pair selects the same NEON site and works through the Activities A &amp; B</a:t>
            </a:r>
          </a:p>
          <a:p>
            <a:r>
              <a:rPr lang="en-IE" dirty="0"/>
              <a:t>We will breakout into groups of 2-4 students each:</a:t>
            </a:r>
          </a:p>
          <a:p>
            <a:endParaRPr lang="en-IE" dirty="0"/>
          </a:p>
          <a:p>
            <a:endParaRPr lang="en-IE" dirty="0"/>
          </a:p>
          <a:p>
            <a:endParaRPr lang="en-IE" dirty="0"/>
          </a:p>
          <a:p>
            <a:endParaRPr lang="en-IE" dirty="0"/>
          </a:p>
          <a:p>
            <a:endParaRPr lang="en-IE" dirty="0"/>
          </a:p>
          <a:p>
            <a:endParaRPr lang="en-IE" dirty="0"/>
          </a:p>
          <a:p>
            <a:endParaRPr lang="en-IE" dirty="0"/>
          </a:p>
          <a:p>
            <a:r>
              <a:rPr lang="en-IE" dirty="0"/>
              <a:t>Then Activity C: make a forecast for a different lake</a:t>
            </a:r>
          </a:p>
        </p:txBody>
      </p:sp>
      <p:graphicFrame>
        <p:nvGraphicFramePr>
          <p:cNvPr id="4" name="Table 4">
            <a:extLst>
              <a:ext uri="{FF2B5EF4-FFF2-40B4-BE49-F238E27FC236}">
                <a16:creationId xmlns:a16="http://schemas.microsoft.com/office/drawing/2014/main" id="{7E747064-DAB0-3D47-ACDE-C267D7A230E2}"/>
              </a:ext>
            </a:extLst>
          </p:cNvPr>
          <p:cNvGraphicFramePr>
            <a:graphicFrameLocks noGrp="1"/>
          </p:cNvGraphicFramePr>
          <p:nvPr>
            <p:extLst>
              <p:ext uri="{D42A27DB-BD31-4B8C-83A1-F6EECF244321}">
                <p14:modId xmlns:p14="http://schemas.microsoft.com/office/powerpoint/2010/main" val="566833198"/>
              </p:ext>
            </p:extLst>
          </p:nvPr>
        </p:nvGraphicFramePr>
        <p:xfrm>
          <a:off x="901389" y="3246864"/>
          <a:ext cx="6895172" cy="2605668"/>
        </p:xfrm>
        <a:graphic>
          <a:graphicData uri="http://schemas.openxmlformats.org/drawingml/2006/table">
            <a:tbl>
              <a:tblPr firstRow="1" bandRow="1">
                <a:tableStyleId>{5C22544A-7EE6-4342-B048-85BDC9FD1C3A}</a:tableStyleId>
              </a:tblPr>
              <a:tblGrid>
                <a:gridCol w="2412381">
                  <a:extLst>
                    <a:ext uri="{9D8B030D-6E8A-4147-A177-3AD203B41FA5}">
                      <a16:colId xmlns:a16="http://schemas.microsoft.com/office/drawing/2014/main" val="923398131"/>
                    </a:ext>
                  </a:extLst>
                </a:gridCol>
                <a:gridCol w="4482791">
                  <a:extLst>
                    <a:ext uri="{9D8B030D-6E8A-4147-A177-3AD203B41FA5}">
                      <a16:colId xmlns:a16="http://schemas.microsoft.com/office/drawing/2014/main" val="896511049"/>
                    </a:ext>
                  </a:extLst>
                </a:gridCol>
              </a:tblGrid>
              <a:tr h="434278">
                <a:tc>
                  <a:txBody>
                    <a:bodyPr/>
                    <a:lstStyle/>
                    <a:p>
                      <a:r>
                        <a:rPr lang="en-US" dirty="0"/>
                        <a:t>Lake name</a:t>
                      </a:r>
                    </a:p>
                  </a:txBody>
                  <a:tcPr/>
                </a:tc>
                <a:tc>
                  <a:txBody>
                    <a:bodyPr/>
                    <a:lstStyle/>
                    <a:p>
                      <a:r>
                        <a:rPr lang="en-US" dirty="0"/>
                        <a:t>Students</a:t>
                      </a:r>
                    </a:p>
                  </a:txBody>
                  <a:tcPr/>
                </a:tc>
                <a:extLst>
                  <a:ext uri="{0D108BD9-81ED-4DB2-BD59-A6C34878D82A}">
                    <a16:rowId xmlns:a16="http://schemas.microsoft.com/office/drawing/2014/main" val="3163440993"/>
                  </a:ext>
                </a:extLst>
              </a:tr>
              <a:tr h="434278">
                <a:tc>
                  <a:txBody>
                    <a:bodyPr/>
                    <a:lstStyle/>
                    <a:p>
                      <a:r>
                        <a:rPr lang="en-US" dirty="0"/>
                        <a:t>Crampton Lake</a:t>
                      </a:r>
                    </a:p>
                  </a:txBody>
                  <a:tcPr/>
                </a:tc>
                <a:tc>
                  <a:txBody>
                    <a:bodyPr/>
                    <a:lstStyle/>
                    <a:p>
                      <a:endParaRPr lang="en-US" dirty="0"/>
                    </a:p>
                  </a:txBody>
                  <a:tcPr/>
                </a:tc>
                <a:extLst>
                  <a:ext uri="{0D108BD9-81ED-4DB2-BD59-A6C34878D82A}">
                    <a16:rowId xmlns:a16="http://schemas.microsoft.com/office/drawing/2014/main" val="184165587"/>
                  </a:ext>
                </a:extLst>
              </a:tr>
              <a:tr h="434278">
                <a:tc>
                  <a:txBody>
                    <a:bodyPr/>
                    <a:lstStyle/>
                    <a:p>
                      <a:r>
                        <a:rPr lang="en-US" dirty="0"/>
                        <a:t>Barco Lake</a:t>
                      </a:r>
                    </a:p>
                  </a:txBody>
                  <a:tcPr/>
                </a:tc>
                <a:tc>
                  <a:txBody>
                    <a:bodyPr/>
                    <a:lstStyle/>
                    <a:p>
                      <a:endParaRPr lang="en-US" dirty="0"/>
                    </a:p>
                  </a:txBody>
                  <a:tcPr/>
                </a:tc>
                <a:extLst>
                  <a:ext uri="{0D108BD9-81ED-4DB2-BD59-A6C34878D82A}">
                    <a16:rowId xmlns:a16="http://schemas.microsoft.com/office/drawing/2014/main" val="501200050"/>
                  </a:ext>
                </a:extLst>
              </a:tr>
              <a:tr h="434278">
                <a:tc>
                  <a:txBody>
                    <a:bodyPr/>
                    <a:lstStyle/>
                    <a:p>
                      <a:r>
                        <a:rPr lang="en-US" dirty="0"/>
                        <a:t>Prairie Pothole</a:t>
                      </a:r>
                    </a:p>
                  </a:txBody>
                  <a:tcPr/>
                </a:tc>
                <a:tc>
                  <a:txBody>
                    <a:bodyPr/>
                    <a:lstStyle/>
                    <a:p>
                      <a:endParaRPr lang="en-US" dirty="0"/>
                    </a:p>
                  </a:txBody>
                  <a:tcPr/>
                </a:tc>
                <a:extLst>
                  <a:ext uri="{0D108BD9-81ED-4DB2-BD59-A6C34878D82A}">
                    <a16:rowId xmlns:a16="http://schemas.microsoft.com/office/drawing/2014/main" val="1377804748"/>
                  </a:ext>
                </a:extLst>
              </a:tr>
              <a:tr h="434278">
                <a:tc>
                  <a:txBody>
                    <a:bodyPr/>
                    <a:lstStyle/>
                    <a:p>
                      <a:r>
                        <a:rPr lang="en-US" dirty="0"/>
                        <a:t>Little Rock Lake</a:t>
                      </a:r>
                    </a:p>
                  </a:txBody>
                  <a:tcPr/>
                </a:tc>
                <a:tc>
                  <a:txBody>
                    <a:bodyPr/>
                    <a:lstStyle/>
                    <a:p>
                      <a:endParaRPr lang="en-US"/>
                    </a:p>
                  </a:txBody>
                  <a:tcPr/>
                </a:tc>
                <a:extLst>
                  <a:ext uri="{0D108BD9-81ED-4DB2-BD59-A6C34878D82A}">
                    <a16:rowId xmlns:a16="http://schemas.microsoft.com/office/drawing/2014/main" val="1158997437"/>
                  </a:ext>
                </a:extLst>
              </a:tr>
              <a:tr h="434278">
                <a:tc>
                  <a:txBody>
                    <a:bodyPr/>
                    <a:lstStyle/>
                    <a:p>
                      <a:r>
                        <a:rPr lang="en-US" dirty="0"/>
                        <a:t>Prairie Lake</a:t>
                      </a:r>
                    </a:p>
                  </a:txBody>
                  <a:tcPr/>
                </a:tc>
                <a:tc>
                  <a:txBody>
                    <a:bodyPr/>
                    <a:lstStyle/>
                    <a:p>
                      <a:endParaRPr lang="en-US" dirty="0"/>
                    </a:p>
                  </a:txBody>
                  <a:tcPr/>
                </a:tc>
                <a:extLst>
                  <a:ext uri="{0D108BD9-81ED-4DB2-BD59-A6C34878D82A}">
                    <a16:rowId xmlns:a16="http://schemas.microsoft.com/office/drawing/2014/main" val="723409577"/>
                  </a:ext>
                </a:extLst>
              </a:tr>
            </a:tbl>
          </a:graphicData>
        </a:graphic>
      </p:graphicFrame>
    </p:spTree>
    <p:extLst>
      <p:ext uri="{BB962C8B-B14F-4D97-AF65-F5344CB8AC3E}">
        <p14:creationId xmlns:p14="http://schemas.microsoft.com/office/powerpoint/2010/main" val="6589443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7CAA2C0-6523-49AA-891D-CB31EED87408}"/>
              </a:ext>
            </a:extLst>
          </p:cNvPr>
          <p:cNvSpPr txBox="1"/>
          <p:nvPr/>
        </p:nvSpPr>
        <p:spPr>
          <a:xfrm>
            <a:off x="289933" y="988741"/>
            <a:ext cx="8530682" cy="3785652"/>
          </a:xfrm>
          <a:prstGeom prst="rect">
            <a:avLst/>
          </a:prstGeom>
          <a:noFill/>
          <a:ln w="19050">
            <a:solidFill>
              <a:schemeClr val="tx1"/>
            </a:solidFill>
          </a:ln>
        </p:spPr>
        <p:txBody>
          <a:bodyPr wrap="square" rtlCol="0">
            <a:spAutoFit/>
          </a:bodyPr>
          <a:lstStyle/>
          <a:p>
            <a:r>
              <a:rPr lang="en-IE" sz="3200" b="1" dirty="0"/>
              <a:t>Check-in:</a:t>
            </a:r>
          </a:p>
          <a:p>
            <a:pPr marL="285750" indent="-285750">
              <a:buFont typeface="Arial" panose="020B0604020202020204" pitchFamily="34" charset="0"/>
              <a:buChar char="•"/>
            </a:pPr>
            <a:r>
              <a:rPr lang="en-IE" sz="3200" dirty="0"/>
              <a:t>Can you access the module via Shiny? </a:t>
            </a:r>
          </a:p>
          <a:p>
            <a:pPr marL="742950" lvl="1" indent="-285750">
              <a:buFont typeface="Arial" panose="020B0604020202020204" pitchFamily="34" charset="0"/>
              <a:buChar char="•"/>
            </a:pPr>
            <a:r>
              <a:rPr lang="en-IE" sz="2400" b="1" dirty="0">
                <a:hlinkClick r:id="rId2">
                  <a:extLst>
                    <a:ext uri="{A12FA001-AC4F-418D-AE19-62706E023703}">
                      <ahyp:hlinkClr xmlns:ahyp="http://schemas.microsoft.com/office/drawing/2018/hyperlinkcolor" val="tx"/>
                    </a:ext>
                  </a:extLst>
                </a:hlinkClick>
              </a:rPr>
              <a:t>https://macrosystemseddie.shinyapps.io/module5/</a:t>
            </a:r>
            <a:endParaRPr lang="en-IE" sz="2400" b="1" dirty="0"/>
          </a:p>
          <a:p>
            <a:pPr lvl="1"/>
            <a:endParaRPr lang="en-IE" sz="2400" b="1" dirty="0"/>
          </a:p>
          <a:p>
            <a:pPr marL="285750" indent="-285750">
              <a:buFont typeface="Arial" panose="020B0604020202020204" pitchFamily="34" charset="0"/>
              <a:buChar char="•"/>
            </a:pPr>
            <a:r>
              <a:rPr lang="en-IE" sz="3200" dirty="0"/>
              <a:t>If you do not have a stable internet connection, you can run this Shiny app locally. Go to: </a:t>
            </a:r>
            <a:r>
              <a:rPr lang="en-IE" sz="2800" b="1" u="sng" dirty="0"/>
              <a:t>https://</a:t>
            </a:r>
            <a:r>
              <a:rPr lang="en-IE" sz="2800" b="1" u="sng" dirty="0" err="1"/>
              <a:t>github.com</a:t>
            </a:r>
            <a:r>
              <a:rPr lang="en-IE" sz="2800" b="1" u="sng" dirty="0"/>
              <a:t>/</a:t>
            </a:r>
            <a:r>
              <a:rPr lang="en-IE" sz="2800" b="1" u="sng" dirty="0" err="1"/>
              <a:t>MacrosystemsEDDIE</a:t>
            </a:r>
            <a:r>
              <a:rPr lang="en-IE" sz="2800" b="1" u="sng" dirty="0"/>
              <a:t>/module5</a:t>
            </a:r>
            <a:r>
              <a:rPr lang="en-IE" sz="2800" dirty="0"/>
              <a:t> </a:t>
            </a:r>
            <a:r>
              <a:rPr lang="en-IE" sz="3200" dirty="0"/>
              <a:t>for instructions</a:t>
            </a:r>
          </a:p>
        </p:txBody>
      </p:sp>
    </p:spTree>
    <p:extLst>
      <p:ext uri="{BB962C8B-B14F-4D97-AF65-F5344CB8AC3E}">
        <p14:creationId xmlns:p14="http://schemas.microsoft.com/office/powerpoint/2010/main" val="103673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p:txBody>
          <a:bodyPr/>
          <a:lstStyle/>
          <a:p>
            <a:r>
              <a:rPr lang="en-IE" dirty="0"/>
              <a:t>Landing Page of the Shiny App</a:t>
            </a:r>
          </a:p>
        </p:txBody>
      </p:sp>
      <p:sp>
        <p:nvSpPr>
          <p:cNvPr id="3" name="Content Placeholder 2">
            <a:extLst>
              <a:ext uri="{FF2B5EF4-FFF2-40B4-BE49-F238E27FC236}">
                <a16:creationId xmlns:a16="http://schemas.microsoft.com/office/drawing/2014/main" id="{E744D82A-D243-4D22-9F3B-7F610C8486A2}"/>
              </a:ext>
            </a:extLst>
          </p:cNvPr>
          <p:cNvSpPr>
            <a:spLocks noGrp="1"/>
          </p:cNvSpPr>
          <p:nvPr>
            <p:ph idx="1"/>
          </p:nvPr>
        </p:nvSpPr>
        <p:spPr/>
        <p:txBody>
          <a:bodyPr/>
          <a:lstStyle/>
          <a:p>
            <a:endParaRPr lang="en-IE"/>
          </a:p>
        </p:txBody>
      </p:sp>
      <p:pic>
        <p:nvPicPr>
          <p:cNvPr id="6" name="Picture 5">
            <a:extLst>
              <a:ext uri="{FF2B5EF4-FFF2-40B4-BE49-F238E27FC236}">
                <a16:creationId xmlns:a16="http://schemas.microsoft.com/office/drawing/2014/main" id="{0DA42AA4-5845-4DA8-88FC-269DEC02E228}"/>
              </a:ext>
            </a:extLst>
          </p:cNvPr>
          <p:cNvPicPr>
            <a:picLocks noChangeAspect="1"/>
          </p:cNvPicPr>
          <p:nvPr/>
        </p:nvPicPr>
        <p:blipFill>
          <a:blip r:embed="rId2"/>
          <a:stretch>
            <a:fillRect/>
          </a:stretch>
        </p:blipFill>
        <p:spPr>
          <a:xfrm>
            <a:off x="457200" y="1646546"/>
            <a:ext cx="6662057" cy="3611254"/>
          </a:xfrm>
          <a:prstGeom prst="rect">
            <a:avLst/>
          </a:prstGeom>
          <a:ln>
            <a:solidFill>
              <a:schemeClr val="tx1"/>
            </a:solidFill>
          </a:ln>
        </p:spPr>
      </p:pic>
    </p:spTree>
    <p:extLst>
      <p:ext uri="{BB962C8B-B14F-4D97-AF65-F5344CB8AC3E}">
        <p14:creationId xmlns:p14="http://schemas.microsoft.com/office/powerpoint/2010/main" val="27273600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p:txBody>
          <a:bodyPr/>
          <a:lstStyle/>
          <a:p>
            <a:r>
              <a:rPr lang="en-IE" dirty="0"/>
              <a:t>Navigating the Shiny App</a:t>
            </a:r>
          </a:p>
        </p:txBody>
      </p:sp>
      <p:pic>
        <p:nvPicPr>
          <p:cNvPr id="4" name="Picture 3">
            <a:extLst>
              <a:ext uri="{FF2B5EF4-FFF2-40B4-BE49-F238E27FC236}">
                <a16:creationId xmlns:a16="http://schemas.microsoft.com/office/drawing/2014/main" id="{FD11EB1A-8E94-4F0B-AA79-5430E7A5189E}"/>
              </a:ext>
            </a:extLst>
          </p:cNvPr>
          <p:cNvPicPr>
            <a:picLocks noChangeAspect="1"/>
          </p:cNvPicPr>
          <p:nvPr/>
        </p:nvPicPr>
        <p:blipFill>
          <a:blip r:embed="rId2"/>
          <a:stretch>
            <a:fillRect/>
          </a:stretch>
        </p:blipFill>
        <p:spPr>
          <a:xfrm>
            <a:off x="209006" y="1524000"/>
            <a:ext cx="8395063" cy="4132955"/>
          </a:xfrm>
          <a:prstGeom prst="rect">
            <a:avLst/>
          </a:prstGeom>
          <a:ln>
            <a:solidFill>
              <a:schemeClr val="tx1"/>
            </a:solidFill>
          </a:ln>
        </p:spPr>
      </p:pic>
      <p:sp>
        <p:nvSpPr>
          <p:cNvPr id="3" name="Content Placeholder 2">
            <a:extLst>
              <a:ext uri="{FF2B5EF4-FFF2-40B4-BE49-F238E27FC236}">
                <a16:creationId xmlns:a16="http://schemas.microsoft.com/office/drawing/2014/main" id="{E744D82A-D243-4D22-9F3B-7F610C8486A2}"/>
              </a:ext>
            </a:extLst>
          </p:cNvPr>
          <p:cNvSpPr>
            <a:spLocks noGrp="1"/>
          </p:cNvSpPr>
          <p:nvPr>
            <p:ph idx="1"/>
          </p:nvPr>
        </p:nvSpPr>
        <p:spPr>
          <a:xfrm>
            <a:off x="539931" y="4683071"/>
            <a:ext cx="4497977" cy="973884"/>
          </a:xfrm>
          <a:ln>
            <a:solidFill>
              <a:schemeClr val="tx1"/>
            </a:solidFill>
          </a:ln>
        </p:spPr>
        <p:style>
          <a:lnRef idx="2">
            <a:schemeClr val="accent2"/>
          </a:lnRef>
          <a:fillRef idx="1">
            <a:schemeClr val="lt1"/>
          </a:fillRef>
          <a:effectRef idx="0">
            <a:schemeClr val="accent2"/>
          </a:effectRef>
          <a:fontRef idx="minor">
            <a:schemeClr val="dk1"/>
          </a:fontRef>
        </p:style>
        <p:txBody>
          <a:bodyPr/>
          <a:lstStyle/>
          <a:p>
            <a:pPr marL="0" indent="0">
              <a:buNone/>
            </a:pPr>
            <a:r>
              <a:rPr lang="en-IE" dirty="0"/>
              <a:t>Select a tab by clicking on it</a:t>
            </a:r>
          </a:p>
        </p:txBody>
      </p:sp>
      <p:pic>
        <p:nvPicPr>
          <p:cNvPr id="1028" name="Picture 4" descr="Image result for windows hand pointer icon png">
            <a:extLst>
              <a:ext uri="{FF2B5EF4-FFF2-40B4-BE49-F238E27FC236}">
                <a16:creationId xmlns:a16="http://schemas.microsoft.com/office/drawing/2014/main" id="{EF705559-1CC7-4EA9-A275-2272BEFDE9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3794807" y="1920240"/>
            <a:ext cx="316794" cy="30480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D282D4F8-7775-4A6E-8A5A-BA1CE3931AEC}"/>
              </a:ext>
            </a:extLst>
          </p:cNvPr>
          <p:cNvCxnSpPr>
            <a:stCxn id="3" idx="0"/>
          </p:cNvCxnSpPr>
          <p:nvPr/>
        </p:nvCxnSpPr>
        <p:spPr>
          <a:xfrm flipV="1">
            <a:off x="2788920" y="2225040"/>
            <a:ext cx="1103811" cy="245803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7427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Answer questions</a:t>
            </a:r>
          </a:p>
        </p:txBody>
      </p:sp>
      <p:sp>
        <p:nvSpPr>
          <p:cNvPr id="3" name="Content Placeholder 2">
            <a:extLst>
              <a:ext uri="{FF2B5EF4-FFF2-40B4-BE49-F238E27FC236}">
                <a16:creationId xmlns:a16="http://schemas.microsoft.com/office/drawing/2014/main" id="{3CC629C3-E95E-4BFC-9941-035163E7FBBA}"/>
              </a:ext>
            </a:extLst>
          </p:cNvPr>
          <p:cNvSpPr>
            <a:spLocks noGrp="1"/>
          </p:cNvSpPr>
          <p:nvPr>
            <p:ph idx="1"/>
          </p:nvPr>
        </p:nvSpPr>
        <p:spPr/>
        <p:txBody>
          <a:bodyPr/>
          <a:lstStyle/>
          <a:p>
            <a:endParaRPr lang="en-IE" dirty="0"/>
          </a:p>
        </p:txBody>
      </p:sp>
      <p:pic>
        <p:nvPicPr>
          <p:cNvPr id="4" name="Picture 3">
            <a:extLst>
              <a:ext uri="{FF2B5EF4-FFF2-40B4-BE49-F238E27FC236}">
                <a16:creationId xmlns:a16="http://schemas.microsoft.com/office/drawing/2014/main" id="{891113D0-39DF-47A4-8ACD-EB9219A4A49E}"/>
              </a:ext>
            </a:extLst>
          </p:cNvPr>
          <p:cNvPicPr>
            <a:picLocks noChangeAspect="1"/>
          </p:cNvPicPr>
          <p:nvPr/>
        </p:nvPicPr>
        <p:blipFill>
          <a:blip r:embed="rId2"/>
          <a:stretch>
            <a:fillRect/>
          </a:stretch>
        </p:blipFill>
        <p:spPr>
          <a:xfrm>
            <a:off x="600890" y="1524000"/>
            <a:ext cx="6836229" cy="4190367"/>
          </a:xfrm>
          <a:prstGeom prst="rect">
            <a:avLst/>
          </a:prstGeom>
          <a:ln>
            <a:solidFill>
              <a:schemeClr val="tx1"/>
            </a:solidFill>
          </a:ln>
        </p:spPr>
      </p:pic>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3977638" y="2714916"/>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Type your answers into the text boxes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flipH="1">
            <a:off x="3335383" y="3688800"/>
            <a:ext cx="2891244" cy="83094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074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2FF6E76-025C-4C78-95D2-B42893CD130F}"/>
              </a:ext>
            </a:extLst>
          </p:cNvPr>
          <p:cNvPicPr>
            <a:picLocks noChangeAspect="1"/>
          </p:cNvPicPr>
          <p:nvPr/>
        </p:nvPicPr>
        <p:blipFill>
          <a:blip r:embed="rId2"/>
          <a:stretch>
            <a:fillRect/>
          </a:stretch>
        </p:blipFill>
        <p:spPr>
          <a:xfrm>
            <a:off x="203706" y="1868708"/>
            <a:ext cx="7630596" cy="4074978"/>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Navigate slides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064723" y="626316"/>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Advance slides by clicking on the arrows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a:off x="6313712" y="1600200"/>
            <a:ext cx="801191" cy="260604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7000051" y="4348475"/>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35531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F8291E-D7E2-4E42-8B4F-B1258AF5F4D5}"/>
              </a:ext>
            </a:extLst>
          </p:cNvPr>
          <p:cNvPicPr>
            <a:picLocks noChangeAspect="1"/>
          </p:cNvPicPr>
          <p:nvPr/>
        </p:nvPicPr>
        <p:blipFill>
          <a:blip r:embed="rId2"/>
          <a:stretch>
            <a:fillRect/>
          </a:stretch>
        </p:blipFill>
        <p:spPr>
          <a:xfrm>
            <a:off x="783241" y="1693116"/>
            <a:ext cx="7402815" cy="3929144"/>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app</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3742506" y="5622260"/>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Select data table rows and click buttons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1"/>
          </p:cNvCxnSpPr>
          <p:nvPr/>
        </p:nvCxnSpPr>
        <p:spPr>
          <a:xfrm flipH="1" flipV="1">
            <a:off x="1593669" y="5547360"/>
            <a:ext cx="2148837" cy="56184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1065157" y="5469860"/>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1455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3F8A3A-3264-4810-ACBC-1426125071A4}"/>
              </a:ext>
            </a:extLst>
          </p:cNvPr>
          <p:cNvPicPr>
            <a:picLocks noChangeAspect="1"/>
          </p:cNvPicPr>
          <p:nvPr/>
        </p:nvPicPr>
        <p:blipFill rotWithShape="1">
          <a:blip r:embed="rId2"/>
          <a:srcRect b="4373"/>
          <a:stretch/>
        </p:blipFill>
        <p:spPr>
          <a:xfrm>
            <a:off x="585788" y="1386538"/>
            <a:ext cx="7525282" cy="4045872"/>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5207726"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plot to bring up options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H="1" flipV="1">
            <a:off x="6696892" y="2943498"/>
            <a:ext cx="441960" cy="266959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572000" y="3830630"/>
            <a:ext cx="316794" cy="30480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0DF1B929-E5BE-43D6-B2F4-C93C3D8A74F8}"/>
              </a:ext>
            </a:extLst>
          </p:cNvPr>
          <p:cNvSpPr txBox="1">
            <a:spLocks/>
          </p:cNvSpPr>
          <p:nvPr/>
        </p:nvSpPr>
        <p:spPr>
          <a:xfrm>
            <a:off x="74023"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points or click and drag to zoom in </a:t>
            </a:r>
          </a:p>
        </p:txBody>
      </p:sp>
      <p:cxnSp>
        <p:nvCxnSpPr>
          <p:cNvPr id="13" name="Straight Arrow Connector 12">
            <a:extLst>
              <a:ext uri="{FF2B5EF4-FFF2-40B4-BE49-F238E27FC236}">
                <a16:creationId xmlns:a16="http://schemas.microsoft.com/office/drawing/2014/main" id="{77654ABD-5986-4CEE-969B-8441B2D2B716}"/>
              </a:ext>
            </a:extLst>
          </p:cNvPr>
          <p:cNvCxnSpPr>
            <a:cxnSpLocks/>
            <a:stCxn id="12" idx="0"/>
          </p:cNvCxnSpPr>
          <p:nvPr/>
        </p:nvCxnSpPr>
        <p:spPr>
          <a:xfrm flipV="1">
            <a:off x="2005149" y="4135430"/>
            <a:ext cx="2626847" cy="147766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5319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26F73F9-C1C0-415B-B591-CB019B8240EF}"/>
              </a:ext>
            </a:extLst>
          </p:cNvPr>
          <p:cNvPicPr>
            <a:picLocks noChangeAspect="1"/>
          </p:cNvPicPr>
          <p:nvPr/>
        </p:nvPicPr>
        <p:blipFill>
          <a:blip r:embed="rId2"/>
          <a:stretch>
            <a:fillRect/>
          </a:stretch>
        </p:blipFill>
        <p:spPr>
          <a:xfrm>
            <a:off x="297735" y="1500618"/>
            <a:ext cx="8548529" cy="4053291"/>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Saving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57200" y="5837658"/>
            <a:ext cx="5101043"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Save plots for </a:t>
            </a:r>
            <a:r>
              <a:rPr lang="en-IE"/>
              <a:t>downloading with </a:t>
            </a:r>
            <a:r>
              <a:rPr lang="en-IE" dirty="0"/>
              <a:t>your </a:t>
            </a:r>
            <a:r>
              <a:rPr lang="en-IE"/>
              <a:t>final report</a:t>
            </a:r>
            <a:endParaRPr lang="en-IE" dirty="0"/>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V="1">
            <a:off x="3007722" y="5357382"/>
            <a:ext cx="2491735" cy="48027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5499457" y="5204982"/>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1430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IE" dirty="0"/>
              <a:t>Saving &amp; Resuming Progress</a:t>
            </a:r>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207010" y="1600200"/>
            <a:ext cx="4300221" cy="4876800"/>
          </a:xfrm>
        </p:spPr>
        <p:txBody>
          <a:bodyPr>
            <a:normAutofit fontScale="92500" lnSpcReduction="20000"/>
          </a:bodyPr>
          <a:lstStyle/>
          <a:p>
            <a:pPr marL="0" indent="0">
              <a:buNone/>
            </a:pPr>
            <a:r>
              <a:rPr lang="en-IE" dirty="0"/>
              <a:t>Saving Progress</a:t>
            </a:r>
          </a:p>
          <a:p>
            <a:pPr marL="457200" indent="-457200">
              <a:buFont typeface="+mj-lt"/>
              <a:buAutoNum type="arabicPeriod"/>
            </a:pPr>
            <a:r>
              <a:rPr lang="en-IE" dirty="0"/>
              <a:t>Scroll to bottom of the page</a:t>
            </a:r>
          </a:p>
          <a:p>
            <a:pPr marL="457200" indent="-457200">
              <a:buFont typeface="+mj-lt"/>
              <a:buAutoNum type="arabicPeriod"/>
            </a:pPr>
            <a:r>
              <a:rPr lang="en-IE" dirty="0"/>
              <a:t>Click on the “Save Progress” button. An ‘.</a:t>
            </a:r>
            <a:r>
              <a:rPr lang="en-IE" dirty="0" err="1"/>
              <a:t>eddie</a:t>
            </a:r>
            <a:r>
              <a:rPr lang="en-IE" dirty="0"/>
              <a:t>’ file will download. Your computer might prompt you to open this in R. This will not work, it only works for uploading to the Shiny app</a:t>
            </a:r>
          </a:p>
          <a:p>
            <a:pPr marL="457200" indent="-457200">
              <a:buFont typeface="+mj-lt"/>
              <a:buAutoNum type="arabicPeriod"/>
            </a:pPr>
            <a:r>
              <a:rPr lang="en-IE" dirty="0"/>
              <a:t>Store this file somewhere safe on your computer</a:t>
            </a:r>
          </a:p>
          <a:p>
            <a:pPr marL="0" indent="0">
              <a:buNone/>
            </a:pPr>
            <a:r>
              <a:rPr lang="en-IE" dirty="0"/>
              <a:t>Resuming progress</a:t>
            </a:r>
          </a:p>
          <a:p>
            <a:pPr marL="457200" indent="-457200">
              <a:buFont typeface="+mj-lt"/>
              <a:buAutoNum type="arabicPeriod"/>
            </a:pPr>
            <a:r>
              <a:rPr lang="en-IE" dirty="0"/>
              <a:t>Scroll to the top of the page</a:t>
            </a:r>
          </a:p>
          <a:p>
            <a:pPr marL="457200" indent="-457200">
              <a:buFont typeface="+mj-lt"/>
              <a:buAutoNum type="arabicPeriod"/>
            </a:pPr>
            <a:r>
              <a:rPr lang="en-IE" dirty="0"/>
              <a:t>Upload the ‘.</a:t>
            </a:r>
            <a:r>
              <a:rPr lang="en-IE" dirty="0" err="1"/>
              <a:t>eddie</a:t>
            </a:r>
            <a:r>
              <a:rPr lang="en-IE" dirty="0"/>
              <a:t>’ file</a:t>
            </a:r>
          </a:p>
          <a:p>
            <a:pPr marL="457200" indent="-457200">
              <a:buFont typeface="+mj-lt"/>
              <a:buAutoNum type="arabicPeriod"/>
            </a:pPr>
            <a:r>
              <a:rPr lang="en-IE" dirty="0"/>
              <a:t>This will populate your  saved text answers and saved parameters</a:t>
            </a:r>
          </a:p>
          <a:p>
            <a:pPr marL="457200" indent="-457200">
              <a:buFont typeface="+mj-lt"/>
              <a:buAutoNum type="arabicPeriod"/>
            </a:pPr>
            <a:endParaRPr lang="en-IE" dirty="0"/>
          </a:p>
        </p:txBody>
      </p:sp>
      <p:pic>
        <p:nvPicPr>
          <p:cNvPr id="12" name="Picture 11">
            <a:extLst>
              <a:ext uri="{FF2B5EF4-FFF2-40B4-BE49-F238E27FC236}">
                <a16:creationId xmlns:a16="http://schemas.microsoft.com/office/drawing/2014/main" id="{BAF5A4CA-438C-4465-86F0-B6A320340358}"/>
              </a:ext>
            </a:extLst>
          </p:cNvPr>
          <p:cNvPicPr>
            <a:picLocks noChangeAspect="1"/>
          </p:cNvPicPr>
          <p:nvPr/>
        </p:nvPicPr>
        <p:blipFill>
          <a:blip r:embed="rId2"/>
          <a:stretch>
            <a:fillRect/>
          </a:stretch>
        </p:blipFill>
        <p:spPr>
          <a:xfrm>
            <a:off x="4938936" y="1612481"/>
            <a:ext cx="3810000" cy="1355845"/>
          </a:xfrm>
          <a:prstGeom prst="rect">
            <a:avLst/>
          </a:prstGeom>
          <a:ln w="19050">
            <a:solidFill>
              <a:schemeClr val="accent1"/>
            </a:solidFill>
          </a:ln>
        </p:spPr>
      </p:pic>
      <p:pic>
        <p:nvPicPr>
          <p:cNvPr id="14" name="Picture 13">
            <a:extLst>
              <a:ext uri="{FF2B5EF4-FFF2-40B4-BE49-F238E27FC236}">
                <a16:creationId xmlns:a16="http://schemas.microsoft.com/office/drawing/2014/main" id="{3168DD53-EF58-44BE-95CD-F8119E8A657E}"/>
              </a:ext>
            </a:extLst>
          </p:cNvPr>
          <p:cNvPicPr>
            <a:picLocks noChangeAspect="1"/>
          </p:cNvPicPr>
          <p:nvPr/>
        </p:nvPicPr>
        <p:blipFill>
          <a:blip r:embed="rId3"/>
          <a:stretch>
            <a:fillRect/>
          </a:stretch>
        </p:blipFill>
        <p:spPr>
          <a:xfrm>
            <a:off x="5048018" y="4414954"/>
            <a:ext cx="3476625" cy="1971675"/>
          </a:xfrm>
          <a:prstGeom prst="rect">
            <a:avLst/>
          </a:prstGeom>
          <a:ln w="19050">
            <a:solidFill>
              <a:schemeClr val="tx1"/>
            </a:solidFill>
          </a:ln>
        </p:spPr>
      </p:pic>
      <p:sp>
        <p:nvSpPr>
          <p:cNvPr id="5" name="Rectangle 4">
            <a:extLst>
              <a:ext uri="{FF2B5EF4-FFF2-40B4-BE49-F238E27FC236}">
                <a16:creationId xmlns:a16="http://schemas.microsoft.com/office/drawing/2014/main" id="{BA23F4C3-A911-4DEE-97C6-DAC5318DCD86}"/>
              </a:ext>
            </a:extLst>
          </p:cNvPr>
          <p:cNvSpPr/>
          <p:nvPr/>
        </p:nvSpPr>
        <p:spPr>
          <a:xfrm>
            <a:off x="5708667" y="1976660"/>
            <a:ext cx="1659182" cy="6693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57DB6BC3-ED4F-4FF2-9595-74EC4E55DF21}"/>
              </a:ext>
            </a:extLst>
          </p:cNvPr>
          <p:cNvCxnSpPr>
            <a:cxnSpLocks/>
          </p:cNvCxnSpPr>
          <p:nvPr/>
        </p:nvCxnSpPr>
        <p:spPr>
          <a:xfrm flipV="1">
            <a:off x="4123652" y="2311316"/>
            <a:ext cx="1536919" cy="40941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1FFD87A1-8934-40AC-B33E-E394DF400500}"/>
              </a:ext>
            </a:extLst>
          </p:cNvPr>
          <p:cNvSpPr/>
          <p:nvPr/>
        </p:nvSpPr>
        <p:spPr>
          <a:xfrm>
            <a:off x="5062532" y="5393261"/>
            <a:ext cx="1963783" cy="60113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9" name="Straight Arrow Connector 8">
            <a:extLst>
              <a:ext uri="{FF2B5EF4-FFF2-40B4-BE49-F238E27FC236}">
                <a16:creationId xmlns:a16="http://schemas.microsoft.com/office/drawing/2014/main" id="{B210DFFF-16FF-41EB-B3D2-6B9BD0B7EEE2}"/>
              </a:ext>
            </a:extLst>
          </p:cNvPr>
          <p:cNvCxnSpPr>
            <a:cxnSpLocks/>
            <a:endCxn id="6" idx="1"/>
          </p:cNvCxnSpPr>
          <p:nvPr/>
        </p:nvCxnSpPr>
        <p:spPr>
          <a:xfrm>
            <a:off x="3525613" y="5393261"/>
            <a:ext cx="1536919" cy="30057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92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Before we start:</a:t>
            </a:r>
          </a:p>
        </p:txBody>
      </p:sp>
      <p:sp>
        <p:nvSpPr>
          <p:cNvPr id="6" name="Rectangle 5">
            <a:extLst>
              <a:ext uri="{FF2B5EF4-FFF2-40B4-BE49-F238E27FC236}">
                <a16:creationId xmlns:a16="http://schemas.microsoft.com/office/drawing/2014/main" id="{5D3B5112-929C-4971-837B-83DCC7254433}"/>
              </a:ext>
            </a:extLst>
          </p:cNvPr>
          <p:cNvSpPr/>
          <p:nvPr/>
        </p:nvSpPr>
        <p:spPr>
          <a:xfrm>
            <a:off x="768926" y="1738276"/>
            <a:ext cx="7683697" cy="2954655"/>
          </a:xfrm>
          <a:prstGeom prst="rect">
            <a:avLst/>
          </a:prstGeom>
        </p:spPr>
        <p:txBody>
          <a:bodyPr wrap="square">
            <a:spAutoFit/>
          </a:bodyPr>
          <a:lstStyle/>
          <a:p>
            <a:pPr algn="ctr"/>
            <a:r>
              <a:rPr lang="en-US" sz="4600" dirty="0"/>
              <a:t>What is a Forecast?</a:t>
            </a:r>
          </a:p>
          <a:p>
            <a:pPr algn="ctr"/>
            <a:endParaRPr lang="en-US" sz="4600" dirty="0"/>
          </a:p>
          <a:p>
            <a:pPr algn="ctr"/>
            <a:r>
              <a:rPr lang="en-US" sz="4600" dirty="0"/>
              <a:t>“</a:t>
            </a:r>
            <a:r>
              <a:rPr lang="en-US" sz="3600" i="1" dirty="0"/>
              <a:t>A forecast is a prediction of a future event with uncertainty</a:t>
            </a:r>
            <a:r>
              <a:rPr lang="en-US" sz="4800" dirty="0"/>
              <a:t>”</a:t>
            </a:r>
            <a:endParaRPr lang="en-US" sz="4600" dirty="0"/>
          </a:p>
        </p:txBody>
      </p:sp>
      <p:sp>
        <p:nvSpPr>
          <p:cNvPr id="3" name="TextBox 2">
            <a:extLst>
              <a:ext uri="{FF2B5EF4-FFF2-40B4-BE49-F238E27FC236}">
                <a16:creationId xmlns:a16="http://schemas.microsoft.com/office/drawing/2014/main" id="{1AE163D9-5811-4D12-B441-F9825B93C8B0}"/>
              </a:ext>
            </a:extLst>
          </p:cNvPr>
          <p:cNvSpPr txBox="1"/>
          <p:nvPr/>
        </p:nvSpPr>
        <p:spPr>
          <a:xfrm>
            <a:off x="768926" y="5061156"/>
            <a:ext cx="7516429" cy="1569660"/>
          </a:xfrm>
          <a:prstGeom prst="rect">
            <a:avLst/>
          </a:prstGeom>
          <a:solidFill>
            <a:srgbClr val="94C89F">
              <a:alpha val="39000"/>
            </a:srgbClr>
          </a:solidFill>
        </p:spPr>
        <p:txBody>
          <a:bodyPr wrap="square" rtlCol="0">
            <a:spAutoFit/>
          </a:bodyPr>
          <a:lstStyle/>
          <a:p>
            <a:pPr marL="285750" indent="-285750">
              <a:buFont typeface="Arial" panose="020B0604020202020204" pitchFamily="34" charset="0"/>
              <a:buChar char="•"/>
            </a:pPr>
            <a:r>
              <a:rPr lang="en-IE" sz="2400" dirty="0"/>
              <a:t>Events have not yet occurred</a:t>
            </a:r>
          </a:p>
          <a:p>
            <a:pPr marL="285750" indent="-285750">
              <a:buFont typeface="Arial" panose="020B0604020202020204" pitchFamily="34" charset="0"/>
              <a:buChar char="•"/>
            </a:pPr>
            <a:r>
              <a:rPr lang="en-IE" sz="2400" dirty="0"/>
              <a:t>Gives a probability or a likelihood of the event to occur (uncertainty)</a:t>
            </a:r>
          </a:p>
          <a:p>
            <a:pPr marL="285750" indent="-285750">
              <a:buFont typeface="Arial" panose="020B0604020202020204" pitchFamily="34" charset="0"/>
              <a:buChar char="•"/>
            </a:pPr>
            <a:r>
              <a:rPr lang="en-IE" sz="2400" dirty="0"/>
              <a:t>Actionable</a:t>
            </a:r>
          </a:p>
        </p:txBody>
      </p:sp>
    </p:spTree>
    <p:extLst>
      <p:ext uri="{BB962C8B-B14F-4D97-AF65-F5344CB8AC3E}">
        <p14:creationId xmlns:p14="http://schemas.microsoft.com/office/powerpoint/2010/main" val="176279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US" dirty="0"/>
              <a:t>Downloading the Report</a:t>
            </a:r>
            <a:endParaRPr lang="en-IE" dirty="0"/>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457201" y="1600200"/>
            <a:ext cx="4114800" cy="4876800"/>
          </a:xfrm>
        </p:spPr>
        <p:txBody>
          <a:bodyPr>
            <a:normAutofit/>
          </a:bodyPr>
          <a:lstStyle/>
          <a:p>
            <a:pPr marL="457200" indent="-457200">
              <a:buFont typeface="+mj-lt"/>
              <a:buAutoNum type="arabicPeriod"/>
            </a:pPr>
            <a:r>
              <a:rPr lang="en-IE" dirty="0"/>
              <a:t>Navigate to the “Introduction” tab</a:t>
            </a:r>
          </a:p>
          <a:p>
            <a:pPr marL="457200" indent="-457200">
              <a:buFont typeface="+mj-lt"/>
              <a:buAutoNum type="arabicPeriod"/>
            </a:pPr>
            <a:r>
              <a:rPr lang="en-IE" dirty="0"/>
              <a:t>Scroll down to “Save your progress” section</a:t>
            </a:r>
          </a:p>
          <a:p>
            <a:pPr marL="457200" indent="-457200">
              <a:buFont typeface="+mj-lt"/>
              <a:buAutoNum type="arabicPeriod"/>
            </a:pPr>
            <a:r>
              <a:rPr lang="en-IE" dirty="0"/>
              <a:t>Click on the “Generate Report (.docx)” button.</a:t>
            </a:r>
          </a:p>
          <a:p>
            <a:pPr marL="457200" indent="-457200">
              <a:buFont typeface="+mj-lt"/>
              <a:buAutoNum type="arabicPeriod"/>
            </a:pPr>
            <a:r>
              <a:rPr lang="en-IE" dirty="0"/>
              <a:t>Then the “Download Report” button will appear. Click this to download the report with answer and plots embedded within a Word document.</a:t>
            </a:r>
          </a:p>
        </p:txBody>
      </p:sp>
      <p:pic>
        <p:nvPicPr>
          <p:cNvPr id="5" name="Picture 4">
            <a:extLst>
              <a:ext uri="{FF2B5EF4-FFF2-40B4-BE49-F238E27FC236}">
                <a16:creationId xmlns:a16="http://schemas.microsoft.com/office/drawing/2014/main" id="{6FD8C7C6-64EE-4570-BD0B-6DB8B59AB5E1}"/>
              </a:ext>
            </a:extLst>
          </p:cNvPr>
          <p:cNvPicPr>
            <a:picLocks noChangeAspect="1"/>
          </p:cNvPicPr>
          <p:nvPr/>
        </p:nvPicPr>
        <p:blipFill>
          <a:blip r:embed="rId3"/>
          <a:stretch>
            <a:fillRect/>
          </a:stretch>
        </p:blipFill>
        <p:spPr>
          <a:xfrm>
            <a:off x="4793615" y="1732280"/>
            <a:ext cx="4171846" cy="3776980"/>
          </a:xfrm>
          <a:prstGeom prst="rect">
            <a:avLst/>
          </a:prstGeom>
          <a:ln w="12700">
            <a:solidFill>
              <a:schemeClr val="tx1"/>
            </a:solidFill>
          </a:ln>
        </p:spPr>
      </p:pic>
      <p:sp>
        <p:nvSpPr>
          <p:cNvPr id="6" name="Rectangle 5">
            <a:extLst>
              <a:ext uri="{FF2B5EF4-FFF2-40B4-BE49-F238E27FC236}">
                <a16:creationId xmlns:a16="http://schemas.microsoft.com/office/drawing/2014/main" id="{269DC709-0BD2-48EF-9E83-B02C6B775DBC}"/>
              </a:ext>
            </a:extLst>
          </p:cNvPr>
          <p:cNvSpPr/>
          <p:nvPr/>
        </p:nvSpPr>
        <p:spPr>
          <a:xfrm>
            <a:off x="5113605" y="2979295"/>
            <a:ext cx="1858781" cy="44970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a:extLst>
              <a:ext uri="{FF2B5EF4-FFF2-40B4-BE49-F238E27FC236}">
                <a16:creationId xmlns:a16="http://schemas.microsoft.com/office/drawing/2014/main" id="{9FB27693-D9E1-48B7-AC99-CEF75C741A7F}"/>
              </a:ext>
            </a:extLst>
          </p:cNvPr>
          <p:cNvSpPr/>
          <p:nvPr/>
        </p:nvSpPr>
        <p:spPr>
          <a:xfrm>
            <a:off x="5113605" y="3510281"/>
            <a:ext cx="1858781" cy="360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39140208-FAB0-4C05-BCE6-B640F5737ED9}"/>
              </a:ext>
            </a:extLst>
          </p:cNvPr>
          <p:cNvCxnSpPr>
            <a:cxnSpLocks/>
          </p:cNvCxnSpPr>
          <p:nvPr/>
        </p:nvCxnSpPr>
        <p:spPr>
          <a:xfrm flipV="1">
            <a:off x="3870960" y="3230880"/>
            <a:ext cx="1242645" cy="2794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21B9252-4D1F-46DA-A0C8-3929BC806588}"/>
              </a:ext>
            </a:extLst>
          </p:cNvPr>
          <p:cNvCxnSpPr>
            <a:cxnSpLocks/>
          </p:cNvCxnSpPr>
          <p:nvPr/>
        </p:nvCxnSpPr>
        <p:spPr>
          <a:xfrm flipV="1">
            <a:off x="4350386" y="3870961"/>
            <a:ext cx="678814" cy="64007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08208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375354"/>
            <a:ext cx="9144000" cy="990600"/>
          </a:xfrm>
        </p:spPr>
        <p:txBody>
          <a:bodyPr>
            <a:normAutofit/>
          </a:bodyPr>
          <a:lstStyle/>
          <a:p>
            <a:r>
              <a:rPr lang="en-US" b="1" dirty="0">
                <a:solidFill>
                  <a:schemeClr val="accent1">
                    <a:lumMod val="75000"/>
                  </a:schemeClr>
                </a:solidFill>
              </a:rPr>
              <a:t> Thank you for participating! </a:t>
            </a:r>
          </a:p>
        </p:txBody>
      </p:sp>
      <p:pic>
        <p:nvPicPr>
          <p:cNvPr id="2050" name="Picture 2" descr="Using R and Shiny to build interactive, data-driven web apps for free | by  William Nicholas | CoProcure | Medium">
            <a:extLst>
              <a:ext uri="{FF2B5EF4-FFF2-40B4-BE49-F238E27FC236}">
                <a16:creationId xmlns:a16="http://schemas.microsoft.com/office/drawing/2014/main" id="{74D0E892-68AC-4837-B20C-E926FE709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1223" y="5835479"/>
            <a:ext cx="1475152" cy="57095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failed to render">
            <a:extLst>
              <a:ext uri="{FF2B5EF4-FFF2-40B4-BE49-F238E27FC236}">
                <a16:creationId xmlns:a16="http://schemas.microsoft.com/office/drawing/2014/main" id="{DB13728D-8219-490C-AA52-C1C12961EF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187" y="1484209"/>
            <a:ext cx="4312813" cy="31949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DE4333A-1E43-4656-A6E3-C84A59DBFF53}"/>
              </a:ext>
            </a:extLst>
          </p:cNvPr>
          <p:cNvPicPr>
            <a:picLocks noChangeAspect="1"/>
          </p:cNvPicPr>
          <p:nvPr/>
        </p:nvPicPr>
        <p:blipFill>
          <a:blip r:embed="rId5"/>
          <a:stretch>
            <a:fillRect/>
          </a:stretch>
        </p:blipFill>
        <p:spPr>
          <a:xfrm>
            <a:off x="4849307" y="5741477"/>
            <a:ext cx="2723222" cy="731520"/>
          </a:xfrm>
          <a:prstGeom prst="rect">
            <a:avLst/>
          </a:prstGeom>
        </p:spPr>
      </p:pic>
      <p:pic>
        <p:nvPicPr>
          <p:cNvPr id="10" name="Shape 489">
            <a:extLst>
              <a:ext uri="{FF2B5EF4-FFF2-40B4-BE49-F238E27FC236}">
                <a16:creationId xmlns:a16="http://schemas.microsoft.com/office/drawing/2014/main" id="{E2A9CA0B-ABBC-4AED-9C5A-FBC37F510CD6}"/>
              </a:ext>
            </a:extLst>
          </p:cNvPr>
          <p:cNvPicPr preferRelativeResize="0">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15660" y="5454309"/>
            <a:ext cx="2352787" cy="1119908"/>
          </a:xfrm>
          <a:prstGeom prst="rect">
            <a:avLst/>
          </a:prstGeom>
          <a:noFill/>
          <a:ln>
            <a:noFill/>
          </a:ln>
        </p:spPr>
      </p:pic>
      <p:pic>
        <p:nvPicPr>
          <p:cNvPr id="11" name="Picture 10" descr="Logo&#10;&#10;Description automatically generated">
            <a:extLst>
              <a:ext uri="{FF2B5EF4-FFF2-40B4-BE49-F238E27FC236}">
                <a16:creationId xmlns:a16="http://schemas.microsoft.com/office/drawing/2014/main" id="{53282D90-D946-4535-92F9-E3AAF0F97B92}"/>
              </a:ext>
            </a:extLst>
          </p:cNvPr>
          <p:cNvPicPr>
            <a:picLocks noChangeAspect="1"/>
          </p:cNvPicPr>
          <p:nvPr/>
        </p:nvPicPr>
        <p:blipFill>
          <a:blip r:embed="rId7"/>
          <a:stretch>
            <a:fillRect/>
          </a:stretch>
        </p:blipFill>
        <p:spPr>
          <a:xfrm>
            <a:off x="2365391" y="5629355"/>
            <a:ext cx="2352787" cy="865825"/>
          </a:xfrm>
          <a:prstGeom prst="rect">
            <a:avLst/>
          </a:prstGeom>
        </p:spPr>
      </p:pic>
      <p:sp>
        <p:nvSpPr>
          <p:cNvPr id="7" name="TextBox 6">
            <a:extLst>
              <a:ext uri="{FF2B5EF4-FFF2-40B4-BE49-F238E27FC236}">
                <a16:creationId xmlns:a16="http://schemas.microsoft.com/office/drawing/2014/main" id="{6345A95D-01D8-4541-8E95-5CA31236BD6B}"/>
              </a:ext>
            </a:extLst>
          </p:cNvPr>
          <p:cNvSpPr txBox="1"/>
          <p:nvPr/>
        </p:nvSpPr>
        <p:spPr>
          <a:xfrm>
            <a:off x="4718178" y="1554298"/>
            <a:ext cx="4386868" cy="4154984"/>
          </a:xfrm>
          <a:prstGeom prst="rect">
            <a:avLst/>
          </a:prstGeom>
          <a:noFill/>
        </p:spPr>
        <p:txBody>
          <a:bodyPr wrap="square" rtlCol="0">
            <a:spAutoFit/>
          </a:bodyPr>
          <a:lstStyle/>
          <a:p>
            <a:r>
              <a:rPr lang="en-US" sz="2400" dirty="0"/>
              <a:t>If you’re interested in learning more, check out these modules:</a:t>
            </a:r>
          </a:p>
          <a:p>
            <a:endParaRPr lang="en-US" sz="2400" dirty="0"/>
          </a:p>
          <a:p>
            <a:pPr marL="285750" indent="-285750">
              <a:buFont typeface="Arial" panose="020B0604020202020204" pitchFamily="34" charset="0"/>
              <a:buChar char="•"/>
            </a:pPr>
            <a:r>
              <a:rPr lang="en-US" sz="2400" b="1" dirty="0"/>
              <a:t>Forecast Uncertainty</a:t>
            </a:r>
            <a:endParaRPr lang="en-US" sz="2400" dirty="0"/>
          </a:p>
          <a:p>
            <a:pPr marL="285750" indent="-285750">
              <a:buFont typeface="Arial" panose="020B0604020202020204" pitchFamily="34" charset="0"/>
              <a:buChar char="•"/>
            </a:pPr>
            <a:r>
              <a:rPr lang="en-US" sz="2400" b="1" dirty="0"/>
              <a:t>Improving Forecasts with Data</a:t>
            </a:r>
            <a:endParaRPr lang="en-US" sz="2400" dirty="0"/>
          </a:p>
          <a:p>
            <a:pPr marL="285750" indent="-285750">
              <a:buFont typeface="Arial" panose="020B0604020202020204" pitchFamily="34" charset="0"/>
              <a:buChar char="•"/>
            </a:pPr>
            <a:r>
              <a:rPr lang="en-US" sz="2400" b="1" dirty="0"/>
              <a:t>Using Forecasts to Guide Decision Making</a:t>
            </a:r>
          </a:p>
          <a:p>
            <a:endParaRPr lang="en-US" sz="2400" dirty="0"/>
          </a:p>
          <a:p>
            <a:r>
              <a:rPr lang="en-US" sz="2400" dirty="0"/>
              <a:t>Find out more at: </a:t>
            </a:r>
            <a:r>
              <a:rPr lang="en-US" sz="2400" dirty="0">
                <a:solidFill>
                  <a:srgbClr val="0070C0"/>
                </a:solidFill>
                <a:hlinkClick r:id="rId8">
                  <a:extLst>
                    <a:ext uri="{A12FA001-AC4F-418D-AE19-62706E023703}">
                      <ahyp:hlinkClr xmlns:ahyp="http://schemas.microsoft.com/office/drawing/2018/hyperlinkcolor" val="tx"/>
                    </a:ext>
                  </a:extLst>
                </a:hlinkClick>
              </a:rPr>
              <a:t>macrosystemsEDDIE.org</a:t>
            </a:r>
            <a:endParaRPr lang="en-US" sz="2400" dirty="0">
              <a:solidFill>
                <a:srgbClr val="0070C0"/>
              </a:solidFill>
            </a:endParaRPr>
          </a:p>
          <a:p>
            <a:endParaRPr lang="en-IE" sz="2400" dirty="0"/>
          </a:p>
        </p:txBody>
      </p:sp>
    </p:spTree>
    <p:extLst>
      <p:ext uri="{BB962C8B-B14F-4D97-AF65-F5344CB8AC3E}">
        <p14:creationId xmlns:p14="http://schemas.microsoft.com/office/powerpoint/2010/main" val="3407981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E880B-F27D-9B40-BF30-4F0755ECA1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4063280-346F-9643-9B44-DCDA45DFD7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343023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Introduction to Ecological Forecasting</a:t>
            </a:r>
            <a:br>
              <a:rPr lang="en-US" sz="4000" b="1" cap="none"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continued…</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Moore, T. N., Carey, C.C., Thomas, R. Q. 23 January 2021. </a:t>
            </a:r>
          </a:p>
          <a:p>
            <a:pPr algn="ctr"/>
            <a:r>
              <a:rPr lang="en-US" sz="1800" dirty="0">
                <a:solidFill>
                  <a:srgbClr val="000000"/>
                </a:solidFill>
                <a:latin typeface="Calibri" panose="020F0502020204030204" pitchFamily="34" charset="0"/>
              </a:rPr>
              <a:t>Macrosystems EDDIE: Introduction to Ecological Forecasting. </a:t>
            </a:r>
          </a:p>
          <a:p>
            <a:pPr algn="ctr"/>
            <a:r>
              <a:rPr lang="en-US" sz="1800" dirty="0">
                <a:solidFill>
                  <a:srgbClr val="000000"/>
                </a:solidFill>
                <a:latin typeface="Calibri" panose="020F0502020204030204" pitchFamily="34" charset="0"/>
              </a:rPr>
              <a:t>Macrosystems EDDIE Module 5, Version 1. </a:t>
            </a:r>
          </a:p>
          <a:p>
            <a:pPr algn="ctr"/>
            <a:r>
              <a:rPr lang="en-US" sz="1600" dirty="0">
                <a:solidFill>
                  <a:srgbClr val="000000"/>
                </a:solidFill>
                <a:latin typeface="Calibri" panose="020F0502020204030204" pitchFamily="34" charset="0"/>
              </a:rPr>
              <a:t>http://module5.macrosystemseddie.org</a:t>
            </a:r>
            <a:r>
              <a:rPr lang="en-US" sz="1800" dirty="0">
                <a:solidFill>
                  <a:srgbClr val="000000"/>
                </a:solidFill>
                <a:latin typeface="Calibri" panose="020F0502020204030204" pitchFamily="34" charset="0"/>
              </a:rPr>
              <a:t> </a:t>
            </a: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3"/>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5"/>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13473750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35C35-F43A-49CD-A71E-B303EF7C332E}"/>
              </a:ext>
            </a:extLst>
          </p:cNvPr>
          <p:cNvSpPr>
            <a:spLocks noGrp="1"/>
          </p:cNvSpPr>
          <p:nvPr>
            <p:ph type="title"/>
          </p:nvPr>
        </p:nvSpPr>
        <p:spPr>
          <a:xfrm>
            <a:off x="0" y="533400"/>
            <a:ext cx="8229600" cy="990600"/>
          </a:xfrm>
        </p:spPr>
        <p:txBody>
          <a:bodyPr>
            <a:normAutofit fontScale="90000"/>
          </a:bodyPr>
          <a:lstStyle/>
          <a:p>
            <a:r>
              <a:rPr lang="en-IE" sz="4400" dirty="0">
                <a:solidFill>
                  <a:schemeClr val="accent1">
                    <a:lumMod val="75000"/>
                  </a:schemeClr>
                </a:solidFill>
              </a:rPr>
              <a:t>Models</a:t>
            </a:r>
            <a:br>
              <a:rPr lang="en-IE" dirty="0">
                <a:solidFill>
                  <a:schemeClr val="accent1">
                    <a:lumMod val="75000"/>
                  </a:schemeClr>
                </a:solidFill>
              </a:rPr>
            </a:br>
            <a:r>
              <a:rPr lang="en-IE" sz="3600" dirty="0">
                <a:solidFill>
                  <a:schemeClr val="accent1">
                    <a:lumMod val="75000"/>
                  </a:schemeClr>
                </a:solidFill>
              </a:rPr>
              <a:t>Primary Production in Lakes</a:t>
            </a:r>
            <a:endParaRPr lang="en-IE" dirty="0">
              <a:solidFill>
                <a:schemeClr val="accent1">
                  <a:lumMod val="75000"/>
                </a:schemeClr>
              </a:solidFill>
            </a:endParaRPr>
          </a:p>
        </p:txBody>
      </p:sp>
      <p:sp>
        <p:nvSpPr>
          <p:cNvPr id="4" name="TextBox 3">
            <a:extLst>
              <a:ext uri="{FF2B5EF4-FFF2-40B4-BE49-F238E27FC236}">
                <a16:creationId xmlns:a16="http://schemas.microsoft.com/office/drawing/2014/main" id="{4E31A5A2-130D-45F6-9D2A-AC7413DF6A2B}"/>
              </a:ext>
            </a:extLst>
          </p:cNvPr>
          <p:cNvSpPr txBox="1"/>
          <p:nvPr/>
        </p:nvSpPr>
        <p:spPr>
          <a:xfrm>
            <a:off x="195642" y="2089678"/>
            <a:ext cx="3953814" cy="584775"/>
          </a:xfrm>
          <a:prstGeom prst="rect">
            <a:avLst/>
          </a:prstGeom>
          <a:noFill/>
        </p:spPr>
        <p:txBody>
          <a:bodyPr wrap="square" rtlCol="0">
            <a:spAutoFit/>
          </a:bodyPr>
          <a:lstStyle/>
          <a:p>
            <a:r>
              <a:rPr lang="en-IE" sz="3200" dirty="0"/>
              <a:t>Conceptual Model</a:t>
            </a:r>
          </a:p>
        </p:txBody>
      </p:sp>
      <p:sp>
        <p:nvSpPr>
          <p:cNvPr id="8" name="TextBox 7">
            <a:extLst>
              <a:ext uri="{FF2B5EF4-FFF2-40B4-BE49-F238E27FC236}">
                <a16:creationId xmlns:a16="http://schemas.microsoft.com/office/drawing/2014/main" id="{2CFD4ACF-D4FF-4C53-A309-7FFB573F42C1}"/>
              </a:ext>
            </a:extLst>
          </p:cNvPr>
          <p:cNvSpPr txBox="1"/>
          <p:nvPr/>
        </p:nvSpPr>
        <p:spPr>
          <a:xfrm>
            <a:off x="160986" y="4836158"/>
            <a:ext cx="3953814" cy="584775"/>
          </a:xfrm>
          <a:prstGeom prst="rect">
            <a:avLst/>
          </a:prstGeom>
          <a:noFill/>
        </p:spPr>
        <p:txBody>
          <a:bodyPr wrap="square" rtlCol="0">
            <a:spAutoFit/>
          </a:bodyPr>
          <a:lstStyle/>
          <a:p>
            <a:r>
              <a:rPr lang="en-IE" sz="3200" dirty="0"/>
              <a:t>Mathematical Model</a:t>
            </a:r>
          </a:p>
        </p:txBody>
      </p:sp>
      <p:pic>
        <p:nvPicPr>
          <p:cNvPr id="6" name="Picture 5" descr="Diagram&#10;&#10;Description automatically generated">
            <a:extLst>
              <a:ext uri="{FF2B5EF4-FFF2-40B4-BE49-F238E27FC236}">
                <a16:creationId xmlns:a16="http://schemas.microsoft.com/office/drawing/2014/main" id="{91CBFF1C-5DDA-409B-8404-440803EA40D0}"/>
              </a:ext>
            </a:extLst>
          </p:cNvPr>
          <p:cNvPicPr>
            <a:picLocks noChangeAspect="1"/>
          </p:cNvPicPr>
          <p:nvPr/>
        </p:nvPicPr>
        <p:blipFill>
          <a:blip r:embed="rId2"/>
          <a:stretch>
            <a:fillRect/>
          </a:stretch>
        </p:blipFill>
        <p:spPr>
          <a:xfrm>
            <a:off x="4994544" y="777668"/>
            <a:ext cx="3535110" cy="2651332"/>
          </a:xfrm>
          <a:prstGeom prst="rect">
            <a:avLst/>
          </a:prstGeom>
        </p:spPr>
      </p:pic>
      <p:pic>
        <p:nvPicPr>
          <p:cNvPr id="12" name="Picture 11" descr="A picture containing graphical user interface&#10;&#10;Description automatically generated">
            <a:extLst>
              <a:ext uri="{FF2B5EF4-FFF2-40B4-BE49-F238E27FC236}">
                <a16:creationId xmlns:a16="http://schemas.microsoft.com/office/drawing/2014/main" id="{4312388F-7D2D-45E0-9990-C034F669A9C4}"/>
              </a:ext>
            </a:extLst>
          </p:cNvPr>
          <p:cNvPicPr>
            <a:picLocks noChangeAspect="1"/>
          </p:cNvPicPr>
          <p:nvPr/>
        </p:nvPicPr>
        <p:blipFill>
          <a:blip r:embed="rId3"/>
          <a:stretch>
            <a:fillRect/>
          </a:stretch>
        </p:blipFill>
        <p:spPr>
          <a:xfrm>
            <a:off x="4994544" y="3673268"/>
            <a:ext cx="3535110" cy="2651332"/>
          </a:xfrm>
          <a:prstGeom prst="rect">
            <a:avLst/>
          </a:prstGeom>
        </p:spPr>
      </p:pic>
    </p:spTree>
    <p:extLst>
      <p:ext uri="{BB962C8B-B14F-4D97-AF65-F5344CB8AC3E}">
        <p14:creationId xmlns:p14="http://schemas.microsoft.com/office/powerpoint/2010/main" val="20425441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597E-9C51-4021-B3DB-2AD0B5A841E5}"/>
              </a:ext>
            </a:extLst>
          </p:cNvPr>
          <p:cNvSpPr>
            <a:spLocks noGrp="1"/>
          </p:cNvSpPr>
          <p:nvPr>
            <p:ph type="title"/>
          </p:nvPr>
        </p:nvSpPr>
        <p:spPr>
          <a:xfrm>
            <a:off x="419973" y="482852"/>
            <a:ext cx="5391149" cy="870968"/>
          </a:xfrm>
        </p:spPr>
        <p:txBody>
          <a:bodyPr>
            <a:normAutofit/>
          </a:bodyPr>
          <a:lstStyle/>
          <a:p>
            <a:r>
              <a:rPr lang="en-IE" dirty="0">
                <a:solidFill>
                  <a:schemeClr val="accent1">
                    <a:lumMod val="75000"/>
                  </a:schemeClr>
                </a:solidFill>
              </a:rPr>
              <a:t>Model Components</a:t>
            </a:r>
          </a:p>
        </p:txBody>
      </p:sp>
      <p:sp>
        <p:nvSpPr>
          <p:cNvPr id="3" name="Content Placeholder 2">
            <a:extLst>
              <a:ext uri="{FF2B5EF4-FFF2-40B4-BE49-F238E27FC236}">
                <a16:creationId xmlns:a16="http://schemas.microsoft.com/office/drawing/2014/main" id="{06814C4C-E41D-4F87-BE18-39CC27EF3368}"/>
              </a:ext>
            </a:extLst>
          </p:cNvPr>
          <p:cNvSpPr>
            <a:spLocks noGrp="1"/>
          </p:cNvSpPr>
          <p:nvPr>
            <p:ph idx="1"/>
          </p:nvPr>
        </p:nvSpPr>
        <p:spPr>
          <a:xfrm>
            <a:off x="247650" y="1600200"/>
            <a:ext cx="5277665" cy="5048250"/>
          </a:xfrm>
        </p:spPr>
        <p:txBody>
          <a:bodyPr>
            <a:normAutofit fontScale="92500" lnSpcReduction="10000"/>
          </a:bodyPr>
          <a:lstStyle/>
          <a:p>
            <a:r>
              <a:rPr lang="en-IE" b="1" dirty="0"/>
              <a:t>Phytoplankton</a:t>
            </a:r>
            <a:r>
              <a:rPr lang="en-IE" dirty="0"/>
              <a:t> – are photosynthetic producers which convert energy into organic substance</a:t>
            </a:r>
          </a:p>
          <a:p>
            <a:r>
              <a:rPr lang="en-IE" b="1" dirty="0"/>
              <a:t>Zooplankton</a:t>
            </a:r>
            <a:r>
              <a:rPr lang="en-IE" dirty="0"/>
              <a:t> – are secondary consumers and graze on microscopic algae like phytoplankton</a:t>
            </a:r>
          </a:p>
          <a:p>
            <a:r>
              <a:rPr lang="en-IE" b="1" dirty="0"/>
              <a:t>Nutrients</a:t>
            </a:r>
            <a:r>
              <a:rPr lang="en-IE" dirty="0"/>
              <a:t> – in the water column are taken up by phytoplankton and converted to organic substances in the presence of sunlight</a:t>
            </a:r>
          </a:p>
          <a:p>
            <a:r>
              <a:rPr lang="en-IE" b="1" dirty="0"/>
              <a:t>Photosynthetic Active Radiation </a:t>
            </a:r>
            <a:r>
              <a:rPr lang="en-IE" dirty="0"/>
              <a:t>(PAR) – is the </a:t>
            </a:r>
            <a:r>
              <a:rPr lang="en-US" dirty="0"/>
              <a:t>the spectral range of solar radiation from 400 to 700 nm that photosynthetic organisms use in the process of photosynthesis</a:t>
            </a:r>
            <a:endParaRPr lang="en-IE" dirty="0"/>
          </a:p>
          <a:p>
            <a:endParaRPr lang="en-IE" dirty="0"/>
          </a:p>
        </p:txBody>
      </p:sp>
      <p:pic>
        <p:nvPicPr>
          <p:cNvPr id="4" name="Picture 4" descr="Christmas Tree Line Drawing clipart - Phytoplankton, Drawing, Green,  transparent clip art">
            <a:extLst>
              <a:ext uri="{FF2B5EF4-FFF2-40B4-BE49-F238E27FC236}">
                <a16:creationId xmlns:a16="http://schemas.microsoft.com/office/drawing/2014/main" id="{A842BE03-1046-4F3F-90F9-3328817A6DA6}"/>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21754"/>
          <a:stretch/>
        </p:blipFill>
        <p:spPr bwMode="auto">
          <a:xfrm>
            <a:off x="5638800" y="1107440"/>
            <a:ext cx="2857500" cy="130048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B3BEE92-6BA0-4B92-95B7-80ADB2BE07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4481453">
            <a:off x="5932673" y="2315151"/>
            <a:ext cx="1063706" cy="106370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close up of an insect&#10;&#10;Description automatically generated">
            <a:extLst>
              <a:ext uri="{FF2B5EF4-FFF2-40B4-BE49-F238E27FC236}">
                <a16:creationId xmlns:a16="http://schemas.microsoft.com/office/drawing/2014/main" id="{4F81B542-92D7-4971-A340-0D92EE2780C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3675" b="89942" l="4417" r="98500">
                        <a14:foregroundMark x1="6583" y1="61219" x2="4417" y2="54497"/>
                        <a14:foregroundMark x1="4417" y1="54497" x2="10625" y2="47147"/>
                        <a14:foregroundMark x1="80000" y1="7640" x2="88292" y2="5851"/>
                        <a14:foregroundMark x1="88292" y1="5851" x2="91708" y2="3723"/>
                        <a14:foregroundMark x1="96167" y1="9865" x2="98458" y2="16393"/>
                        <a14:foregroundMark x1="98458" y1="16393" x2="98500" y2="16779"/>
                      </a14:backgroundRemoval>
                    </a14:imgEffect>
                  </a14:imgLayer>
                </a14:imgProps>
              </a:ext>
            </a:extLst>
          </a:blip>
          <a:stretch>
            <a:fillRect/>
          </a:stretch>
        </p:blipFill>
        <p:spPr>
          <a:xfrm rot="20929158">
            <a:off x="7302889" y="2482937"/>
            <a:ext cx="845029" cy="728133"/>
          </a:xfrm>
          <a:prstGeom prst="rect">
            <a:avLst/>
          </a:prstGeom>
        </p:spPr>
      </p:pic>
      <p:pic>
        <p:nvPicPr>
          <p:cNvPr id="2054" name="Picture 6" descr="What is PAR">
            <a:extLst>
              <a:ext uri="{FF2B5EF4-FFF2-40B4-BE49-F238E27FC236}">
                <a16:creationId xmlns:a16="http://schemas.microsoft.com/office/drawing/2014/main" id="{1C290848-12E3-42A0-85CF-E10598A543E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67463" y="4760982"/>
            <a:ext cx="2759821" cy="2056067"/>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947D52B5-729E-4412-B5F7-8B3EE2CD6DFA}"/>
              </a:ext>
            </a:extLst>
          </p:cNvPr>
          <p:cNvGrpSpPr/>
          <p:nvPr/>
        </p:nvGrpSpPr>
        <p:grpSpPr>
          <a:xfrm>
            <a:off x="6599337" y="3567662"/>
            <a:ext cx="1126066" cy="1126066"/>
            <a:chOff x="351367" y="351367"/>
            <a:chExt cx="1126066" cy="1126066"/>
          </a:xfrm>
        </p:grpSpPr>
        <p:pic>
          <p:nvPicPr>
            <p:cNvPr id="12" name="Picture 2" descr="Fertilizer icon - Download on Iconfinder">
              <a:extLst>
                <a:ext uri="{FF2B5EF4-FFF2-40B4-BE49-F238E27FC236}">
                  <a16:creationId xmlns:a16="http://schemas.microsoft.com/office/drawing/2014/main" id="{4B1C0D23-EE2F-4EC9-94FD-3CFFB699B4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1367" y="351367"/>
              <a:ext cx="1126066" cy="112606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F89D754-C764-4FE3-AE3C-86D9E1A2B83D}"/>
                </a:ext>
              </a:extLst>
            </p:cNvPr>
            <p:cNvSpPr txBox="1"/>
            <p:nvPr/>
          </p:nvSpPr>
          <p:spPr>
            <a:xfrm>
              <a:off x="604837" y="498901"/>
              <a:ext cx="619125" cy="830997"/>
            </a:xfrm>
            <a:prstGeom prst="rect">
              <a:avLst/>
            </a:prstGeom>
            <a:solidFill>
              <a:schemeClr val="bg1"/>
            </a:solidFill>
          </p:spPr>
          <p:txBody>
            <a:bodyPr wrap="square" rtlCol="0">
              <a:spAutoFit/>
            </a:bodyPr>
            <a:lstStyle/>
            <a:p>
              <a:r>
                <a:rPr lang="en-IE" sz="4800" b="1" dirty="0">
                  <a:cs typeface="Times New Roman" panose="02020603050405020304" pitchFamily="18" charset="0"/>
                </a:rPr>
                <a:t>N</a:t>
              </a:r>
            </a:p>
          </p:txBody>
        </p:sp>
        <p:sp>
          <p:nvSpPr>
            <p:cNvPr id="14" name="Rectangle 13">
              <a:extLst>
                <a:ext uri="{FF2B5EF4-FFF2-40B4-BE49-F238E27FC236}">
                  <a16:creationId xmlns:a16="http://schemas.microsoft.com/office/drawing/2014/main" id="{CD1AA4FE-0647-471C-9400-4631B50F85A2}"/>
                </a:ext>
              </a:extLst>
            </p:cNvPr>
            <p:cNvSpPr/>
            <p:nvPr/>
          </p:nvSpPr>
          <p:spPr>
            <a:xfrm>
              <a:off x="661986" y="576261"/>
              <a:ext cx="504825" cy="67627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25020364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D33D6A90-7868-4D8E-9CEE-F598F4529DF9}"/>
              </a:ext>
            </a:extLst>
          </p:cNvPr>
          <p:cNvSpPr/>
          <p:nvPr/>
        </p:nvSpPr>
        <p:spPr>
          <a:xfrm>
            <a:off x="3362325" y="2428875"/>
            <a:ext cx="2419350" cy="2000250"/>
          </a:xfrm>
          <a:prstGeom prst="ellipse">
            <a:avLst/>
          </a:prstGeom>
          <a:blipFill>
            <a:blip r:embed="rId3">
              <a:duotone>
                <a:prstClr val="black"/>
                <a:srgbClr val="90DCB1">
                  <a:tint val="45000"/>
                  <a:satMod val="400000"/>
                </a:srgb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t>Uncertainty</a:t>
            </a:r>
            <a:endParaRPr lang="en-IE" sz="2100" b="1" dirty="0"/>
          </a:p>
        </p:txBody>
      </p:sp>
      <p:sp>
        <p:nvSpPr>
          <p:cNvPr id="5" name="Rectangle 4">
            <a:extLst>
              <a:ext uri="{FF2B5EF4-FFF2-40B4-BE49-F238E27FC236}">
                <a16:creationId xmlns:a16="http://schemas.microsoft.com/office/drawing/2014/main" id="{4C8A33AD-FE38-4EEB-92FE-1947714E0EA2}"/>
              </a:ext>
            </a:extLst>
          </p:cNvPr>
          <p:cNvSpPr/>
          <p:nvPr/>
        </p:nvSpPr>
        <p:spPr>
          <a:xfrm>
            <a:off x="6436303" y="1210324"/>
            <a:ext cx="1914525" cy="800100"/>
          </a:xfrm>
          <a:prstGeom prst="rect">
            <a:avLst/>
          </a:prstGeom>
          <a:solidFill>
            <a:srgbClr val="22BF9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Model</a:t>
            </a:r>
            <a:endParaRPr lang="en-IE" b="1" dirty="0"/>
          </a:p>
        </p:txBody>
      </p:sp>
      <p:sp>
        <p:nvSpPr>
          <p:cNvPr id="6" name="Rectangle 5">
            <a:extLst>
              <a:ext uri="{FF2B5EF4-FFF2-40B4-BE49-F238E27FC236}">
                <a16:creationId xmlns:a16="http://schemas.microsoft.com/office/drawing/2014/main" id="{AED46C8E-CDEA-4BED-B997-292C5548D6B9}"/>
              </a:ext>
            </a:extLst>
          </p:cNvPr>
          <p:cNvSpPr/>
          <p:nvPr/>
        </p:nvSpPr>
        <p:spPr>
          <a:xfrm>
            <a:off x="793173" y="5385953"/>
            <a:ext cx="1914525" cy="800100"/>
          </a:xfrm>
          <a:prstGeom prst="rect">
            <a:avLst/>
          </a:prstGeom>
          <a:solidFill>
            <a:srgbClr val="0094C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Driver</a:t>
            </a:r>
            <a:endParaRPr lang="en-IE" b="1" dirty="0"/>
          </a:p>
        </p:txBody>
      </p:sp>
      <p:sp>
        <p:nvSpPr>
          <p:cNvPr id="8" name="Rectangle 7">
            <a:extLst>
              <a:ext uri="{FF2B5EF4-FFF2-40B4-BE49-F238E27FC236}">
                <a16:creationId xmlns:a16="http://schemas.microsoft.com/office/drawing/2014/main" id="{05E923B6-DE9A-428A-B503-0EFA5902D959}"/>
              </a:ext>
            </a:extLst>
          </p:cNvPr>
          <p:cNvSpPr/>
          <p:nvPr/>
        </p:nvSpPr>
        <p:spPr>
          <a:xfrm>
            <a:off x="6436301" y="5385953"/>
            <a:ext cx="1914525" cy="800100"/>
          </a:xfrm>
          <a:prstGeom prst="rect">
            <a:avLst/>
          </a:prstGeom>
          <a:solidFill>
            <a:srgbClr val="E3816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Initial conditions</a:t>
            </a:r>
            <a:endParaRPr lang="en-IE" b="1" dirty="0"/>
          </a:p>
        </p:txBody>
      </p:sp>
      <p:sp>
        <p:nvSpPr>
          <p:cNvPr id="10" name="Rectangle 9">
            <a:extLst>
              <a:ext uri="{FF2B5EF4-FFF2-40B4-BE49-F238E27FC236}">
                <a16:creationId xmlns:a16="http://schemas.microsoft.com/office/drawing/2014/main" id="{3AE60324-A3B7-4822-A856-B6571610D1ED}"/>
              </a:ext>
            </a:extLst>
          </p:cNvPr>
          <p:cNvSpPr/>
          <p:nvPr/>
        </p:nvSpPr>
        <p:spPr>
          <a:xfrm>
            <a:off x="793171" y="1210324"/>
            <a:ext cx="1914525" cy="800100"/>
          </a:xfrm>
          <a:prstGeom prst="rect">
            <a:avLst/>
          </a:prstGeom>
          <a:solidFill>
            <a:srgbClr val="D7923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Observation</a:t>
            </a:r>
            <a:endParaRPr lang="en-IE" b="1" dirty="0"/>
          </a:p>
        </p:txBody>
      </p:sp>
      <p:cxnSp>
        <p:nvCxnSpPr>
          <p:cNvPr id="14" name="Straight Arrow Connector 13">
            <a:extLst>
              <a:ext uri="{FF2B5EF4-FFF2-40B4-BE49-F238E27FC236}">
                <a16:creationId xmlns:a16="http://schemas.microsoft.com/office/drawing/2014/main" id="{597FF8A8-2AA7-44E7-A32C-A5861BD6DE9D}"/>
              </a:ext>
            </a:extLst>
          </p:cNvPr>
          <p:cNvCxnSpPr>
            <a:cxnSpLocks/>
            <a:stCxn id="8" idx="0"/>
            <a:endCxn id="4" idx="5"/>
          </p:cNvCxnSpPr>
          <p:nvPr/>
        </p:nvCxnSpPr>
        <p:spPr>
          <a:xfrm flipH="1" flipV="1">
            <a:off x="5427369" y="4136195"/>
            <a:ext cx="1966195" cy="12497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811C776-800E-4C31-84CC-A31A1D29E942}"/>
              </a:ext>
            </a:extLst>
          </p:cNvPr>
          <p:cNvCxnSpPr>
            <a:cxnSpLocks/>
            <a:stCxn id="6" idx="0"/>
            <a:endCxn id="4" idx="3"/>
          </p:cNvCxnSpPr>
          <p:nvPr/>
        </p:nvCxnSpPr>
        <p:spPr>
          <a:xfrm flipV="1">
            <a:off x="1750436" y="4136195"/>
            <a:ext cx="1966195" cy="12497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4AAC425-C59A-4272-A8DE-219C65E962E5}"/>
              </a:ext>
            </a:extLst>
          </p:cNvPr>
          <p:cNvCxnSpPr>
            <a:cxnSpLocks/>
            <a:stCxn id="10" idx="2"/>
            <a:endCxn id="4" idx="1"/>
          </p:cNvCxnSpPr>
          <p:nvPr/>
        </p:nvCxnSpPr>
        <p:spPr>
          <a:xfrm>
            <a:off x="1750434" y="2010424"/>
            <a:ext cx="1966197" cy="71138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7BBE8EA-7B52-4E3A-A432-4DB16CB19C97}"/>
              </a:ext>
            </a:extLst>
          </p:cNvPr>
          <p:cNvCxnSpPr>
            <a:cxnSpLocks/>
            <a:stCxn id="5" idx="2"/>
            <a:endCxn id="4" idx="7"/>
          </p:cNvCxnSpPr>
          <p:nvPr/>
        </p:nvCxnSpPr>
        <p:spPr>
          <a:xfrm flipH="1">
            <a:off x="5427369" y="2010424"/>
            <a:ext cx="1966197" cy="71138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1515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239C9-2183-4CFA-B4D2-28879081D533}"/>
              </a:ext>
            </a:extLst>
          </p:cNvPr>
          <p:cNvSpPr>
            <a:spLocks noGrp="1"/>
          </p:cNvSpPr>
          <p:nvPr>
            <p:ph type="title"/>
          </p:nvPr>
        </p:nvSpPr>
        <p:spPr>
          <a:xfrm>
            <a:off x="457200" y="286784"/>
            <a:ext cx="8229600" cy="990600"/>
          </a:xfrm>
        </p:spPr>
        <p:txBody>
          <a:bodyPr/>
          <a:lstStyle/>
          <a:p>
            <a:r>
              <a:rPr lang="en-US" dirty="0"/>
              <a:t>Ecological Forecast Examples</a:t>
            </a:r>
            <a:endParaRPr lang="en-IE" dirty="0"/>
          </a:p>
        </p:txBody>
      </p:sp>
      <p:sp>
        <p:nvSpPr>
          <p:cNvPr id="3" name="Content Placeholder 2">
            <a:extLst>
              <a:ext uri="{FF2B5EF4-FFF2-40B4-BE49-F238E27FC236}">
                <a16:creationId xmlns:a16="http://schemas.microsoft.com/office/drawing/2014/main" id="{8F4FC981-644F-40CA-8007-F1FFE89E4E21}"/>
              </a:ext>
            </a:extLst>
          </p:cNvPr>
          <p:cNvSpPr>
            <a:spLocks noGrp="1"/>
          </p:cNvSpPr>
          <p:nvPr>
            <p:ph idx="1"/>
          </p:nvPr>
        </p:nvSpPr>
        <p:spPr>
          <a:xfrm>
            <a:off x="457200" y="1277384"/>
            <a:ext cx="4339087" cy="4876800"/>
          </a:xfrm>
        </p:spPr>
        <p:txBody>
          <a:bodyPr>
            <a:normAutofit fontScale="92500" lnSpcReduction="10000"/>
          </a:bodyPr>
          <a:lstStyle/>
          <a:p>
            <a:pPr marL="457200" indent="-457200">
              <a:buFont typeface="+mj-lt"/>
              <a:buAutoNum type="arabicPeriod"/>
            </a:pPr>
            <a:r>
              <a:rPr lang="en-US" dirty="0"/>
              <a:t>Short-term forecasts of phenological events in plants and pest insects. </a:t>
            </a:r>
          </a:p>
          <a:p>
            <a:pPr marL="457200" indent="-457200">
              <a:buSzPct val="100000"/>
              <a:buFont typeface="+mj-lt"/>
              <a:buAutoNum type="arabicPeriod"/>
            </a:pPr>
            <a:r>
              <a:rPr lang="en-US" dirty="0"/>
              <a:t>Short-term forecasts of reservoir water quality for management of drinking water supply</a:t>
            </a:r>
          </a:p>
          <a:p>
            <a:pPr marL="457200" indent="-457200">
              <a:buSzPct val="100000"/>
              <a:buFont typeface="+mj-lt"/>
              <a:buAutoNum type="arabicPeriod"/>
            </a:pPr>
            <a:r>
              <a:rPr lang="en-US" dirty="0"/>
              <a:t>Optimizing sustainable harvests of target fish while minimizing bycatch</a:t>
            </a:r>
          </a:p>
          <a:p>
            <a:pPr marL="457200" indent="-457200">
              <a:buSzPct val="100000"/>
              <a:buFont typeface="+mj-lt"/>
              <a:buAutoNum type="arabicPeriod"/>
            </a:pPr>
            <a:r>
              <a:rPr lang="en-US" dirty="0"/>
              <a:t>Risk of encountering Atlantic Sturgeon in Chesapeake Bay</a:t>
            </a:r>
          </a:p>
          <a:p>
            <a:pPr marL="457200" indent="-457200">
              <a:buFont typeface="+mj-lt"/>
              <a:buAutoNum type="arabicPeriod"/>
            </a:pPr>
            <a:endParaRPr lang="en-IE" dirty="0"/>
          </a:p>
          <a:p>
            <a:pPr marL="0" indent="0">
              <a:buNone/>
            </a:pPr>
            <a:r>
              <a:rPr lang="en-IE" dirty="0"/>
              <a:t>See Shiny app for more info…</a:t>
            </a:r>
          </a:p>
        </p:txBody>
      </p:sp>
      <p:pic>
        <p:nvPicPr>
          <p:cNvPr id="7" name="Picture 6" descr="Graphical user interface, website&#10;&#10;Description automatically generated">
            <a:extLst>
              <a:ext uri="{FF2B5EF4-FFF2-40B4-BE49-F238E27FC236}">
                <a16:creationId xmlns:a16="http://schemas.microsoft.com/office/drawing/2014/main" id="{DE6042C0-FC0F-4FD9-AC0D-CD24FDDCE75F}"/>
              </a:ext>
            </a:extLst>
          </p:cNvPr>
          <p:cNvPicPr>
            <a:picLocks noChangeAspect="1"/>
          </p:cNvPicPr>
          <p:nvPr/>
        </p:nvPicPr>
        <p:blipFill>
          <a:blip r:embed="rId2"/>
          <a:stretch>
            <a:fillRect/>
          </a:stretch>
        </p:blipFill>
        <p:spPr>
          <a:xfrm>
            <a:off x="6125104" y="1118553"/>
            <a:ext cx="2980971" cy="1850368"/>
          </a:xfrm>
          <a:prstGeom prst="rect">
            <a:avLst/>
          </a:prstGeom>
          <a:ln>
            <a:solidFill>
              <a:schemeClr val="tx1"/>
            </a:solidFill>
          </a:ln>
        </p:spPr>
      </p:pic>
      <p:pic>
        <p:nvPicPr>
          <p:cNvPr id="5" name="Picture 4" descr="Graphical user interface&#10;&#10;Description automatically generated">
            <a:extLst>
              <a:ext uri="{FF2B5EF4-FFF2-40B4-BE49-F238E27FC236}">
                <a16:creationId xmlns:a16="http://schemas.microsoft.com/office/drawing/2014/main" id="{D56BCF60-F3DF-430A-8844-5FC27D79A9D9}"/>
              </a:ext>
            </a:extLst>
          </p:cNvPr>
          <p:cNvPicPr>
            <a:picLocks noChangeAspect="1"/>
          </p:cNvPicPr>
          <p:nvPr/>
        </p:nvPicPr>
        <p:blipFill rotWithShape="1">
          <a:blip r:embed="rId3"/>
          <a:srcRect r="12355"/>
          <a:stretch/>
        </p:blipFill>
        <p:spPr>
          <a:xfrm>
            <a:off x="5705829" y="2188231"/>
            <a:ext cx="3243538" cy="1850369"/>
          </a:xfrm>
          <a:prstGeom prst="rect">
            <a:avLst/>
          </a:prstGeom>
          <a:ln>
            <a:solidFill>
              <a:schemeClr val="tx1"/>
            </a:solidFill>
          </a:ln>
        </p:spPr>
      </p:pic>
      <p:pic>
        <p:nvPicPr>
          <p:cNvPr id="9" name="Picture 8" descr="A screenshot of a cell phone&#10;&#10;Description automatically generated">
            <a:extLst>
              <a:ext uri="{FF2B5EF4-FFF2-40B4-BE49-F238E27FC236}">
                <a16:creationId xmlns:a16="http://schemas.microsoft.com/office/drawing/2014/main" id="{0685FB67-86D2-49D9-9AEB-E0021AAC06CA}"/>
              </a:ext>
            </a:extLst>
          </p:cNvPr>
          <p:cNvPicPr>
            <a:picLocks noChangeAspect="1"/>
          </p:cNvPicPr>
          <p:nvPr/>
        </p:nvPicPr>
        <p:blipFill>
          <a:blip r:embed="rId4"/>
          <a:stretch>
            <a:fillRect/>
          </a:stretch>
        </p:blipFill>
        <p:spPr>
          <a:xfrm>
            <a:off x="5485569" y="3335610"/>
            <a:ext cx="3201231" cy="1679278"/>
          </a:xfrm>
          <a:prstGeom prst="rect">
            <a:avLst/>
          </a:prstGeom>
          <a:ln>
            <a:solidFill>
              <a:schemeClr val="tx1"/>
            </a:solidFill>
          </a:ln>
        </p:spPr>
      </p:pic>
      <p:pic>
        <p:nvPicPr>
          <p:cNvPr id="11" name="Picture 10" descr="A picture containing text&#10;&#10;Description automatically generated">
            <a:extLst>
              <a:ext uri="{FF2B5EF4-FFF2-40B4-BE49-F238E27FC236}">
                <a16:creationId xmlns:a16="http://schemas.microsoft.com/office/drawing/2014/main" id="{F74F3CED-B16B-473B-8BE9-F9F6B5946D92}"/>
              </a:ext>
            </a:extLst>
          </p:cNvPr>
          <p:cNvPicPr>
            <a:picLocks noChangeAspect="1"/>
          </p:cNvPicPr>
          <p:nvPr/>
        </p:nvPicPr>
        <p:blipFill rotWithShape="1">
          <a:blip r:embed="rId5"/>
          <a:srcRect l="8765" r="8186"/>
          <a:stretch/>
        </p:blipFill>
        <p:spPr>
          <a:xfrm>
            <a:off x="5003321" y="4314719"/>
            <a:ext cx="3485101" cy="2004060"/>
          </a:xfrm>
          <a:prstGeom prst="rect">
            <a:avLst/>
          </a:prstGeom>
          <a:ln>
            <a:solidFill>
              <a:schemeClr val="tx1"/>
            </a:solidFill>
          </a:ln>
        </p:spPr>
      </p:pic>
    </p:spTree>
    <p:extLst>
      <p:ext uri="{BB962C8B-B14F-4D97-AF65-F5344CB8AC3E}">
        <p14:creationId xmlns:p14="http://schemas.microsoft.com/office/powerpoint/2010/main" val="1385153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1000"/>
                                        <p:tgtEl>
                                          <p:spTgt spid="3">
                                            <p:txEl>
                                              <p:pRg st="2" end="2"/>
                                            </p:txEl>
                                          </p:spTgt>
                                        </p:tgtEl>
                                      </p:cBhvr>
                                    </p:animEffect>
                                    <p:anim calcmode="lin" valueType="num">
                                      <p:cBhvr>
                                        <p:cTn id="3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ppt_x"/>
                                          </p:val>
                                        </p:tav>
                                        <p:tav tm="100000">
                                          <p:val>
                                            <p:strVal val="#ppt_x"/>
                                          </p:val>
                                        </p:tav>
                                      </p:tavLst>
                                    </p:anim>
                                    <p:anim calcmode="lin" valueType="num">
                                      <p:cBhvr additive="base">
                                        <p:cTn id="3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fade">
                                      <p:cBhvr>
                                        <p:cTn id="40" dur="1000"/>
                                        <p:tgtEl>
                                          <p:spTgt spid="3">
                                            <p:txEl>
                                              <p:pRg st="3" end="3"/>
                                            </p:txEl>
                                          </p:spTgt>
                                        </p:tgtEl>
                                      </p:cBhvr>
                                    </p:animEffect>
                                    <p:anim calcmode="lin" valueType="num">
                                      <p:cBhvr>
                                        <p:cTn id="4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additive="base">
                                        <p:cTn id="52" dur="500" fill="hold"/>
                                        <p:tgtEl>
                                          <p:spTgt spid="11"/>
                                        </p:tgtEl>
                                        <p:attrNameLst>
                                          <p:attrName>ppt_x</p:attrName>
                                        </p:attrNameLst>
                                      </p:cBhvr>
                                      <p:tavLst>
                                        <p:tav tm="0">
                                          <p:val>
                                            <p:strVal val="#ppt_x"/>
                                          </p:val>
                                        </p:tav>
                                        <p:tav tm="100000">
                                          <p:val>
                                            <p:strVal val="#ppt_x"/>
                                          </p:val>
                                        </p:tav>
                                      </p:tavLst>
                                    </p:anim>
                                    <p:anim calcmode="lin" valueType="num">
                                      <p:cBhvr additive="base">
                                        <p:cTn id="5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D4DD8-21F7-4388-8E24-EC464E2F8AA3}"/>
              </a:ext>
            </a:extLst>
          </p:cNvPr>
          <p:cNvSpPr>
            <a:spLocks noGrp="1"/>
          </p:cNvSpPr>
          <p:nvPr>
            <p:ph type="title"/>
          </p:nvPr>
        </p:nvSpPr>
        <p:spPr/>
        <p:txBody>
          <a:bodyPr>
            <a:normAutofit fontScale="90000"/>
          </a:bodyPr>
          <a:lstStyle/>
          <a:p>
            <a:r>
              <a:rPr lang="en-IE" dirty="0">
                <a:solidFill>
                  <a:schemeClr val="accent1">
                    <a:lumMod val="75000"/>
                  </a:schemeClr>
                </a:solidFill>
              </a:rPr>
              <a:t>What do you think are the key components of a forecast?</a:t>
            </a:r>
          </a:p>
        </p:txBody>
      </p:sp>
      <p:sp>
        <p:nvSpPr>
          <p:cNvPr id="4" name="Freeform: Shape 3">
            <a:extLst>
              <a:ext uri="{FF2B5EF4-FFF2-40B4-BE49-F238E27FC236}">
                <a16:creationId xmlns:a16="http://schemas.microsoft.com/office/drawing/2014/main" id="{18408DB6-4CAB-4D5C-B1E4-DB1E0C185FA0}"/>
              </a:ext>
            </a:extLst>
          </p:cNvPr>
          <p:cNvSpPr/>
          <p:nvPr/>
        </p:nvSpPr>
        <p:spPr>
          <a:xfrm>
            <a:off x="457198" y="1733205"/>
            <a:ext cx="4114801" cy="2438400"/>
          </a:xfrm>
          <a:custGeom>
            <a:avLst/>
            <a:gdLst>
              <a:gd name="connsiteX0" fmla="*/ 0 w 2438400"/>
              <a:gd name="connsiteY0" fmla="*/ 0 h 4114800"/>
              <a:gd name="connsiteX1" fmla="*/ 2031992 w 2438400"/>
              <a:gd name="connsiteY1" fmla="*/ 0 h 4114800"/>
              <a:gd name="connsiteX2" fmla="*/ 2438400 w 2438400"/>
              <a:gd name="connsiteY2" fmla="*/ 406408 h 4114800"/>
              <a:gd name="connsiteX3" fmla="*/ 2438400 w 2438400"/>
              <a:gd name="connsiteY3" fmla="*/ 4114800 h 4114800"/>
              <a:gd name="connsiteX4" fmla="*/ 0 w 2438400"/>
              <a:gd name="connsiteY4" fmla="*/ 4114800 h 4114800"/>
              <a:gd name="connsiteX5" fmla="*/ 0 w 2438400"/>
              <a:gd name="connsiteY5" fmla="*/ 0 h 411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400" h="4114800">
                <a:moveTo>
                  <a:pt x="0" y="4114799"/>
                </a:moveTo>
                <a:lnTo>
                  <a:pt x="0" y="685814"/>
                </a:lnTo>
                <a:cubicBezTo>
                  <a:pt x="0" y="307050"/>
                  <a:pt x="107825" y="1"/>
                  <a:pt x="240834" y="1"/>
                </a:cubicBezTo>
                <a:lnTo>
                  <a:pt x="2438400" y="1"/>
                </a:lnTo>
                <a:lnTo>
                  <a:pt x="2438400" y="4114799"/>
                </a:lnTo>
                <a:lnTo>
                  <a:pt x="0" y="4114799"/>
                </a:lnTo>
                <a:close/>
              </a:path>
            </a:pathLst>
          </a:custGeom>
          <a:solidFill>
            <a:srgbClr val="8CB369"/>
          </a:solidFill>
        </p:spPr>
        <p:style>
          <a:lnRef idx="2">
            <a:schemeClr val="lt1">
              <a:hueOff val="0"/>
              <a:satOff val="0"/>
              <a:lumOff val="0"/>
              <a:alphaOff val="0"/>
            </a:schemeClr>
          </a:lnRef>
          <a:fillRef idx="1">
            <a:scrgbClr r="0" g="0" b="0"/>
          </a:fillRef>
          <a:effectRef idx="0">
            <a:schemeClr val="accent2">
              <a:hueOff val="0"/>
              <a:satOff val="0"/>
              <a:lumOff val="0"/>
              <a:alphaOff val="0"/>
            </a:schemeClr>
          </a:effectRef>
          <a:fontRef idx="minor">
            <a:schemeClr val="lt1"/>
          </a:fontRef>
        </p:style>
        <p:txBody>
          <a:bodyPr spcFirstLastPara="0" vert="horz" wrap="square" lIns="298705" tIns="298704" rIns="298704" bIns="908304" numCol="1" spcCol="1270" anchor="ctr" anchorCtr="0">
            <a:noAutofit/>
          </a:bodyPr>
          <a:lstStyle/>
          <a:p>
            <a:pPr marL="0" lvl="0" indent="0" algn="ctr" defTabSz="1866900">
              <a:lnSpc>
                <a:spcPct val="90000"/>
              </a:lnSpc>
              <a:spcBef>
                <a:spcPct val="0"/>
              </a:spcBef>
              <a:spcAft>
                <a:spcPct val="35000"/>
              </a:spcAft>
              <a:buNone/>
            </a:pPr>
            <a:r>
              <a:rPr lang="en-IE" sz="4200" kern="1200" dirty="0"/>
              <a:t>Data</a:t>
            </a:r>
          </a:p>
        </p:txBody>
      </p:sp>
      <p:sp>
        <p:nvSpPr>
          <p:cNvPr id="5" name="Freeform: Shape 4">
            <a:extLst>
              <a:ext uri="{FF2B5EF4-FFF2-40B4-BE49-F238E27FC236}">
                <a16:creationId xmlns:a16="http://schemas.microsoft.com/office/drawing/2014/main" id="{A6D7B366-C55B-4EA2-8652-F108039903AA}"/>
              </a:ext>
            </a:extLst>
          </p:cNvPr>
          <p:cNvSpPr/>
          <p:nvPr/>
        </p:nvSpPr>
        <p:spPr>
          <a:xfrm>
            <a:off x="4572000" y="1753979"/>
            <a:ext cx="4114800" cy="2438400"/>
          </a:xfrm>
          <a:custGeom>
            <a:avLst/>
            <a:gdLst>
              <a:gd name="connsiteX0" fmla="*/ 0 w 4114800"/>
              <a:gd name="connsiteY0" fmla="*/ 0 h 2438400"/>
              <a:gd name="connsiteX1" fmla="*/ 3708392 w 4114800"/>
              <a:gd name="connsiteY1" fmla="*/ 0 h 2438400"/>
              <a:gd name="connsiteX2" fmla="*/ 4114800 w 4114800"/>
              <a:gd name="connsiteY2" fmla="*/ 406408 h 2438400"/>
              <a:gd name="connsiteX3" fmla="*/ 4114800 w 4114800"/>
              <a:gd name="connsiteY3" fmla="*/ 2438400 h 2438400"/>
              <a:gd name="connsiteX4" fmla="*/ 0 w 4114800"/>
              <a:gd name="connsiteY4" fmla="*/ 2438400 h 2438400"/>
              <a:gd name="connsiteX5" fmla="*/ 0 w 4114800"/>
              <a:gd name="connsiteY5" fmla="*/ 0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4800" h="2438400">
                <a:moveTo>
                  <a:pt x="0" y="0"/>
                </a:moveTo>
                <a:lnTo>
                  <a:pt x="3708392" y="0"/>
                </a:lnTo>
                <a:cubicBezTo>
                  <a:pt x="3932845" y="0"/>
                  <a:pt x="4114800" y="181955"/>
                  <a:pt x="4114800" y="406408"/>
                </a:cubicBezTo>
                <a:lnTo>
                  <a:pt x="4114800" y="2438400"/>
                </a:lnTo>
                <a:lnTo>
                  <a:pt x="0" y="2438400"/>
                </a:lnTo>
                <a:lnTo>
                  <a:pt x="0" y="0"/>
                </a:lnTo>
                <a:close/>
              </a:path>
            </a:pathLst>
          </a:custGeom>
          <a:solidFill>
            <a:srgbClr val="698E48"/>
          </a:solidFill>
        </p:spPr>
        <p:style>
          <a:lnRef idx="2">
            <a:schemeClr val="lt1">
              <a:hueOff val="0"/>
              <a:satOff val="0"/>
              <a:lumOff val="0"/>
              <a:alphaOff val="0"/>
            </a:schemeClr>
          </a:lnRef>
          <a:fillRef idx="1">
            <a:scrgbClr r="0" g="0" b="0"/>
          </a:fillRef>
          <a:effectRef idx="0">
            <a:schemeClr val="accent2">
              <a:hueOff val="1003117"/>
              <a:satOff val="12348"/>
              <a:lumOff val="588"/>
              <a:alphaOff val="0"/>
            </a:schemeClr>
          </a:effectRef>
          <a:fontRef idx="minor">
            <a:schemeClr val="lt1"/>
          </a:fontRef>
        </p:style>
        <p:txBody>
          <a:bodyPr spcFirstLastPara="0" vert="horz" wrap="square" lIns="298704" tIns="298704" rIns="298704" bIns="908304" numCol="1" spcCol="1270" anchor="ctr" anchorCtr="0">
            <a:noAutofit/>
          </a:bodyPr>
          <a:lstStyle/>
          <a:p>
            <a:pPr marL="0" lvl="0" indent="0" algn="ctr" defTabSz="1866900">
              <a:lnSpc>
                <a:spcPct val="90000"/>
              </a:lnSpc>
              <a:spcBef>
                <a:spcPct val="0"/>
              </a:spcBef>
              <a:spcAft>
                <a:spcPct val="35000"/>
              </a:spcAft>
              <a:buNone/>
            </a:pPr>
            <a:r>
              <a:rPr lang="en-IE" sz="4200" kern="1200" dirty="0"/>
              <a:t>Knowledge</a:t>
            </a:r>
          </a:p>
        </p:txBody>
      </p:sp>
      <p:sp>
        <p:nvSpPr>
          <p:cNvPr id="6" name="Freeform: Shape 5">
            <a:extLst>
              <a:ext uri="{FF2B5EF4-FFF2-40B4-BE49-F238E27FC236}">
                <a16:creationId xmlns:a16="http://schemas.microsoft.com/office/drawing/2014/main" id="{3E3540D1-2C57-4012-A66C-439EBC978512}"/>
              </a:ext>
            </a:extLst>
          </p:cNvPr>
          <p:cNvSpPr/>
          <p:nvPr/>
        </p:nvSpPr>
        <p:spPr>
          <a:xfrm>
            <a:off x="457200" y="4171603"/>
            <a:ext cx="4114800" cy="2438401"/>
          </a:xfrm>
          <a:custGeom>
            <a:avLst/>
            <a:gdLst>
              <a:gd name="connsiteX0" fmla="*/ 0 w 4114800"/>
              <a:gd name="connsiteY0" fmla="*/ 0 h 2438400"/>
              <a:gd name="connsiteX1" fmla="*/ 3708392 w 4114800"/>
              <a:gd name="connsiteY1" fmla="*/ 0 h 2438400"/>
              <a:gd name="connsiteX2" fmla="*/ 4114800 w 4114800"/>
              <a:gd name="connsiteY2" fmla="*/ 406408 h 2438400"/>
              <a:gd name="connsiteX3" fmla="*/ 4114800 w 4114800"/>
              <a:gd name="connsiteY3" fmla="*/ 2438400 h 2438400"/>
              <a:gd name="connsiteX4" fmla="*/ 0 w 4114800"/>
              <a:gd name="connsiteY4" fmla="*/ 2438400 h 2438400"/>
              <a:gd name="connsiteX5" fmla="*/ 0 w 4114800"/>
              <a:gd name="connsiteY5" fmla="*/ 0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4800" h="2438400">
                <a:moveTo>
                  <a:pt x="4114800" y="2438400"/>
                </a:moveTo>
                <a:lnTo>
                  <a:pt x="406408" y="2438400"/>
                </a:lnTo>
                <a:cubicBezTo>
                  <a:pt x="181955" y="2438400"/>
                  <a:pt x="0" y="2256445"/>
                  <a:pt x="0" y="2031992"/>
                </a:cubicBezTo>
                <a:lnTo>
                  <a:pt x="0" y="0"/>
                </a:lnTo>
                <a:lnTo>
                  <a:pt x="4114800" y="0"/>
                </a:lnTo>
                <a:lnTo>
                  <a:pt x="4114800" y="2438400"/>
                </a:lnTo>
                <a:close/>
              </a:path>
            </a:pathLst>
          </a:custGeom>
          <a:solidFill>
            <a:srgbClr val="2B3A1E"/>
          </a:solidFill>
        </p:spPr>
        <p:style>
          <a:lnRef idx="2">
            <a:schemeClr val="lt1">
              <a:hueOff val="0"/>
              <a:satOff val="0"/>
              <a:lumOff val="0"/>
              <a:alphaOff val="0"/>
            </a:schemeClr>
          </a:lnRef>
          <a:fillRef idx="1">
            <a:scrgbClr r="0" g="0" b="0"/>
          </a:fillRef>
          <a:effectRef idx="0">
            <a:schemeClr val="accent2">
              <a:hueOff val="2006234"/>
              <a:satOff val="24697"/>
              <a:lumOff val="1177"/>
              <a:alphaOff val="0"/>
            </a:schemeClr>
          </a:effectRef>
          <a:fontRef idx="minor">
            <a:schemeClr val="lt1"/>
          </a:fontRef>
        </p:style>
        <p:txBody>
          <a:bodyPr spcFirstLastPara="0" vert="horz" wrap="square" lIns="298704" tIns="908304" rIns="298704" bIns="298705" numCol="1" spcCol="1270" anchor="ctr" anchorCtr="0">
            <a:noAutofit/>
          </a:bodyPr>
          <a:lstStyle/>
          <a:p>
            <a:pPr marL="0" lvl="0" indent="0" algn="ctr" defTabSz="1866900">
              <a:lnSpc>
                <a:spcPct val="90000"/>
              </a:lnSpc>
              <a:spcBef>
                <a:spcPct val="0"/>
              </a:spcBef>
              <a:spcAft>
                <a:spcPct val="35000"/>
              </a:spcAft>
              <a:buNone/>
            </a:pPr>
            <a:r>
              <a:rPr lang="en-IE" sz="4200" kern="1200" dirty="0"/>
              <a:t>Uncertainty</a:t>
            </a:r>
          </a:p>
        </p:txBody>
      </p:sp>
      <p:sp>
        <p:nvSpPr>
          <p:cNvPr id="7" name="Freeform: Shape 6">
            <a:extLst>
              <a:ext uri="{FF2B5EF4-FFF2-40B4-BE49-F238E27FC236}">
                <a16:creationId xmlns:a16="http://schemas.microsoft.com/office/drawing/2014/main" id="{B3D8F8A9-1B0C-47F5-BF05-5085963776A2}"/>
              </a:ext>
            </a:extLst>
          </p:cNvPr>
          <p:cNvSpPr/>
          <p:nvPr/>
        </p:nvSpPr>
        <p:spPr>
          <a:xfrm>
            <a:off x="4571999" y="4171604"/>
            <a:ext cx="4114800" cy="2438400"/>
          </a:xfrm>
          <a:custGeom>
            <a:avLst/>
            <a:gdLst>
              <a:gd name="connsiteX0" fmla="*/ 0 w 2438400"/>
              <a:gd name="connsiteY0" fmla="*/ 0 h 4114800"/>
              <a:gd name="connsiteX1" fmla="*/ 2031992 w 2438400"/>
              <a:gd name="connsiteY1" fmla="*/ 0 h 4114800"/>
              <a:gd name="connsiteX2" fmla="*/ 2438400 w 2438400"/>
              <a:gd name="connsiteY2" fmla="*/ 406408 h 4114800"/>
              <a:gd name="connsiteX3" fmla="*/ 2438400 w 2438400"/>
              <a:gd name="connsiteY3" fmla="*/ 4114800 h 4114800"/>
              <a:gd name="connsiteX4" fmla="*/ 0 w 2438400"/>
              <a:gd name="connsiteY4" fmla="*/ 4114800 h 4114800"/>
              <a:gd name="connsiteX5" fmla="*/ 0 w 2438400"/>
              <a:gd name="connsiteY5" fmla="*/ 0 h 411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400" h="4114800">
                <a:moveTo>
                  <a:pt x="2438400" y="1"/>
                </a:moveTo>
                <a:lnTo>
                  <a:pt x="2438400" y="3428986"/>
                </a:lnTo>
                <a:cubicBezTo>
                  <a:pt x="2438400" y="3807750"/>
                  <a:pt x="2330575" y="4114799"/>
                  <a:pt x="2197566" y="4114799"/>
                </a:cubicBezTo>
                <a:lnTo>
                  <a:pt x="0" y="4114799"/>
                </a:lnTo>
                <a:lnTo>
                  <a:pt x="0" y="1"/>
                </a:lnTo>
                <a:lnTo>
                  <a:pt x="2438400" y="1"/>
                </a:lnTo>
                <a:close/>
              </a:path>
            </a:pathLst>
          </a:custGeom>
          <a:solidFill>
            <a:srgbClr val="4E6935"/>
          </a:solidFill>
        </p:spPr>
        <p:style>
          <a:lnRef idx="2">
            <a:schemeClr val="lt1">
              <a:hueOff val="0"/>
              <a:satOff val="0"/>
              <a:lumOff val="0"/>
              <a:alphaOff val="0"/>
            </a:schemeClr>
          </a:lnRef>
          <a:fillRef idx="1">
            <a:scrgbClr r="0" g="0" b="0"/>
          </a:fillRef>
          <a:effectRef idx="0">
            <a:schemeClr val="accent2">
              <a:hueOff val="3009350"/>
              <a:satOff val="37045"/>
              <a:lumOff val="1765"/>
              <a:alphaOff val="0"/>
            </a:schemeClr>
          </a:effectRef>
          <a:fontRef idx="minor">
            <a:schemeClr val="lt1"/>
          </a:fontRef>
        </p:style>
        <p:txBody>
          <a:bodyPr spcFirstLastPara="0" vert="horz" wrap="square" lIns="298704" tIns="908304" rIns="298704" bIns="298704" numCol="1" spcCol="1270" anchor="ctr" anchorCtr="0">
            <a:noAutofit/>
          </a:bodyPr>
          <a:lstStyle/>
          <a:p>
            <a:pPr marL="0" lvl="0" indent="0" algn="ctr" defTabSz="1866900">
              <a:lnSpc>
                <a:spcPct val="90000"/>
              </a:lnSpc>
              <a:spcBef>
                <a:spcPct val="0"/>
              </a:spcBef>
              <a:spcAft>
                <a:spcPct val="35000"/>
              </a:spcAft>
              <a:buNone/>
            </a:pPr>
            <a:r>
              <a:rPr lang="en-IE" sz="4200" kern="1200" dirty="0"/>
              <a:t>Communication</a:t>
            </a:r>
          </a:p>
        </p:txBody>
      </p:sp>
      <p:sp>
        <p:nvSpPr>
          <p:cNvPr id="8" name="Freeform: Shape 7">
            <a:extLst>
              <a:ext uri="{FF2B5EF4-FFF2-40B4-BE49-F238E27FC236}">
                <a16:creationId xmlns:a16="http://schemas.microsoft.com/office/drawing/2014/main" id="{3285D07D-47C1-49FA-B9B5-634CE020B581}"/>
              </a:ext>
            </a:extLst>
          </p:cNvPr>
          <p:cNvSpPr/>
          <p:nvPr/>
        </p:nvSpPr>
        <p:spPr>
          <a:xfrm>
            <a:off x="3337559" y="3562004"/>
            <a:ext cx="2468880" cy="1219200"/>
          </a:xfrm>
          <a:custGeom>
            <a:avLst/>
            <a:gdLst>
              <a:gd name="connsiteX0" fmla="*/ 0 w 2468880"/>
              <a:gd name="connsiteY0" fmla="*/ 203204 h 1219200"/>
              <a:gd name="connsiteX1" fmla="*/ 203204 w 2468880"/>
              <a:gd name="connsiteY1" fmla="*/ 0 h 1219200"/>
              <a:gd name="connsiteX2" fmla="*/ 2265676 w 2468880"/>
              <a:gd name="connsiteY2" fmla="*/ 0 h 1219200"/>
              <a:gd name="connsiteX3" fmla="*/ 2468880 w 2468880"/>
              <a:gd name="connsiteY3" fmla="*/ 203204 h 1219200"/>
              <a:gd name="connsiteX4" fmla="*/ 2468880 w 2468880"/>
              <a:gd name="connsiteY4" fmla="*/ 1015996 h 1219200"/>
              <a:gd name="connsiteX5" fmla="*/ 2265676 w 2468880"/>
              <a:gd name="connsiteY5" fmla="*/ 1219200 h 1219200"/>
              <a:gd name="connsiteX6" fmla="*/ 203204 w 2468880"/>
              <a:gd name="connsiteY6" fmla="*/ 1219200 h 1219200"/>
              <a:gd name="connsiteX7" fmla="*/ 0 w 2468880"/>
              <a:gd name="connsiteY7" fmla="*/ 1015996 h 1219200"/>
              <a:gd name="connsiteX8" fmla="*/ 0 w 2468880"/>
              <a:gd name="connsiteY8" fmla="*/ 203204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68880" h="1219200">
                <a:moveTo>
                  <a:pt x="0" y="203204"/>
                </a:moveTo>
                <a:cubicBezTo>
                  <a:pt x="0" y="90978"/>
                  <a:pt x="90978" y="0"/>
                  <a:pt x="203204" y="0"/>
                </a:cubicBezTo>
                <a:lnTo>
                  <a:pt x="2265676" y="0"/>
                </a:lnTo>
                <a:cubicBezTo>
                  <a:pt x="2377902" y="0"/>
                  <a:pt x="2468880" y="90978"/>
                  <a:pt x="2468880" y="203204"/>
                </a:cubicBezTo>
                <a:lnTo>
                  <a:pt x="2468880" y="1015996"/>
                </a:lnTo>
                <a:cubicBezTo>
                  <a:pt x="2468880" y="1128222"/>
                  <a:pt x="2377902" y="1219200"/>
                  <a:pt x="2265676" y="1219200"/>
                </a:cubicBezTo>
                <a:lnTo>
                  <a:pt x="203204" y="1219200"/>
                </a:lnTo>
                <a:cubicBezTo>
                  <a:pt x="90978" y="1219200"/>
                  <a:pt x="0" y="1128222"/>
                  <a:pt x="0" y="1015996"/>
                </a:cubicBezTo>
                <a:lnTo>
                  <a:pt x="0" y="203204"/>
                </a:lnTo>
                <a:close/>
              </a:path>
            </a:pathLst>
          </a:custGeom>
        </p:spPr>
        <p:style>
          <a:lnRef idx="2">
            <a:schemeClr val="lt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spcFirstLastPara="0" vert="horz" wrap="square" lIns="219536" tIns="219536" rIns="219536" bIns="219536" numCol="1" spcCol="1270" anchor="ctr" anchorCtr="0">
            <a:noAutofit/>
          </a:bodyPr>
          <a:lstStyle/>
          <a:p>
            <a:pPr marL="0" lvl="0" indent="0" algn="ctr" defTabSz="1866900">
              <a:lnSpc>
                <a:spcPct val="90000"/>
              </a:lnSpc>
              <a:spcBef>
                <a:spcPct val="0"/>
              </a:spcBef>
              <a:spcAft>
                <a:spcPct val="35000"/>
              </a:spcAft>
              <a:buNone/>
            </a:pPr>
            <a:r>
              <a:rPr lang="en-IE" sz="4200" kern="1200" dirty="0"/>
              <a:t>Forecast</a:t>
            </a:r>
          </a:p>
        </p:txBody>
      </p:sp>
    </p:spTree>
    <p:extLst>
      <p:ext uri="{BB962C8B-B14F-4D97-AF65-F5344CB8AC3E}">
        <p14:creationId xmlns:p14="http://schemas.microsoft.com/office/powerpoint/2010/main" val="238292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7286"/>
            <a:ext cx="9144000" cy="990600"/>
          </a:xfrm>
        </p:spPr>
        <p:txBody>
          <a:bodyPr>
            <a:normAutofit fontScale="90000"/>
          </a:bodyPr>
          <a:lstStyle/>
          <a:p>
            <a:r>
              <a:rPr lang="en-US" b="1" dirty="0">
                <a:solidFill>
                  <a:schemeClr val="accent1">
                    <a:lumMod val="75000"/>
                  </a:schemeClr>
                </a:solidFill>
              </a:rPr>
              <a:t>Ecological forecasting helps to understand macrosystems ecological interactions</a:t>
            </a:r>
          </a:p>
        </p:txBody>
      </p:sp>
      <p:sp>
        <p:nvSpPr>
          <p:cNvPr id="3" name="Content Placeholder 2"/>
          <p:cNvSpPr>
            <a:spLocks noGrp="1"/>
          </p:cNvSpPr>
          <p:nvPr>
            <p:ph idx="1"/>
          </p:nvPr>
        </p:nvSpPr>
        <p:spPr>
          <a:xfrm>
            <a:off x="316863" y="1608914"/>
            <a:ext cx="4724400" cy="4876800"/>
          </a:xfrm>
        </p:spPr>
        <p:txBody>
          <a:bodyPr>
            <a:normAutofit/>
          </a:bodyPr>
          <a:lstStyle/>
          <a:p>
            <a:pPr>
              <a:buFont typeface="Wingdings" panose="05000000000000000000" pitchFamily="2" charset="2"/>
              <a:buChar char="§"/>
            </a:pPr>
            <a:r>
              <a:rPr lang="en-US" sz="2350" dirty="0"/>
              <a:t>Ecological forecasting can be used to test our understanding of ecosystem function</a:t>
            </a:r>
          </a:p>
          <a:p>
            <a:pPr>
              <a:buFont typeface="Wingdings" panose="05000000000000000000" pitchFamily="2" charset="2"/>
              <a:buChar char="§"/>
            </a:pPr>
            <a:r>
              <a:rPr lang="en-US" sz="2350" dirty="0"/>
              <a:t>It can also inform the design of data collection at certain spatial and temporal scales</a:t>
            </a:r>
          </a:p>
          <a:p>
            <a:pPr>
              <a:buFont typeface="Wingdings" panose="05000000000000000000" pitchFamily="2" charset="2"/>
              <a:buChar char="§"/>
            </a:pPr>
            <a:r>
              <a:rPr lang="en-US" sz="2350" dirty="0"/>
              <a:t>Macrosystems ecologists study ecological dynamics and feedbacks at multiple interacting spatial and temporal scales</a:t>
            </a:r>
          </a:p>
          <a:p>
            <a:pPr>
              <a:buFont typeface="Wingdings" panose="05000000000000000000" pitchFamily="2" charset="2"/>
              <a:buChar char="§"/>
            </a:pPr>
            <a:endParaRPr lang="en-US" sz="2350" dirty="0"/>
          </a:p>
          <a:p>
            <a:pPr>
              <a:buFont typeface="Wingdings" panose="05000000000000000000" pitchFamily="2" charset="2"/>
              <a:buChar char="§"/>
            </a:pPr>
            <a:endParaRPr lang="en-US" sz="2350" dirty="0"/>
          </a:p>
          <a:p>
            <a:pPr>
              <a:buFont typeface="Wingdings" panose="05000000000000000000" pitchFamily="2" charset="2"/>
              <a:buChar char="§"/>
            </a:pPr>
            <a:endParaRPr lang="en-US" sz="800" dirty="0"/>
          </a:p>
        </p:txBody>
      </p:sp>
      <p:pic>
        <p:nvPicPr>
          <p:cNvPr id="4" name="Picture 3">
            <a:extLst>
              <a:ext uri="{FF2B5EF4-FFF2-40B4-BE49-F238E27FC236}">
                <a16:creationId xmlns:a16="http://schemas.microsoft.com/office/drawing/2014/main" id="{288DD177-784B-411E-B8C3-4113B712F75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536563" y="3402528"/>
            <a:ext cx="3112137" cy="3078186"/>
          </a:xfrm>
          <a:prstGeom prst="rect">
            <a:avLst/>
          </a:prstGeom>
        </p:spPr>
      </p:pic>
      <p:sp>
        <p:nvSpPr>
          <p:cNvPr id="5" name="TextBox 4">
            <a:extLst>
              <a:ext uri="{FF2B5EF4-FFF2-40B4-BE49-F238E27FC236}">
                <a16:creationId xmlns:a16="http://schemas.microsoft.com/office/drawing/2014/main" id="{CC2E45B7-AA93-4522-BB15-7B1AC05D6C21}"/>
              </a:ext>
            </a:extLst>
          </p:cNvPr>
          <p:cNvSpPr txBox="1"/>
          <p:nvPr/>
        </p:nvSpPr>
        <p:spPr>
          <a:xfrm>
            <a:off x="4156365" y="6485714"/>
            <a:ext cx="4987636" cy="369332"/>
          </a:xfrm>
          <a:prstGeom prst="rect">
            <a:avLst/>
          </a:prstGeom>
          <a:noFill/>
        </p:spPr>
        <p:txBody>
          <a:bodyPr wrap="square" rtlCol="0">
            <a:spAutoFit/>
          </a:bodyPr>
          <a:lstStyle/>
          <a:p>
            <a:pPr algn="r"/>
            <a:r>
              <a:rPr lang="en-US" dirty="0"/>
              <a:t>Figure modified from: Heffernan et al. 2014</a:t>
            </a:r>
          </a:p>
        </p:txBody>
      </p:sp>
      <p:pic>
        <p:nvPicPr>
          <p:cNvPr id="11" name="Picture 10" descr="Diagram&#10;&#10;Description automatically generated">
            <a:extLst>
              <a:ext uri="{FF2B5EF4-FFF2-40B4-BE49-F238E27FC236}">
                <a16:creationId xmlns:a16="http://schemas.microsoft.com/office/drawing/2014/main" id="{86B23B21-0CC6-4D34-900D-7BA837F897FF}"/>
              </a:ext>
            </a:extLst>
          </p:cNvPr>
          <p:cNvPicPr>
            <a:picLocks noChangeAspect="1"/>
          </p:cNvPicPr>
          <p:nvPr/>
        </p:nvPicPr>
        <p:blipFill>
          <a:blip r:embed="rId4"/>
          <a:stretch>
            <a:fillRect/>
          </a:stretch>
        </p:blipFill>
        <p:spPr>
          <a:xfrm>
            <a:off x="6126154" y="1419841"/>
            <a:ext cx="2522546" cy="2061696"/>
          </a:xfrm>
          <a:prstGeom prst="rect">
            <a:avLst/>
          </a:prstGeom>
        </p:spPr>
      </p:pic>
    </p:spTree>
    <p:extLst>
      <p:ext uri="{BB962C8B-B14F-4D97-AF65-F5344CB8AC3E}">
        <p14:creationId xmlns:p14="http://schemas.microsoft.com/office/powerpoint/2010/main" val="1300622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Before we start</a:t>
            </a:r>
          </a:p>
        </p:txBody>
      </p:sp>
      <p:sp>
        <p:nvSpPr>
          <p:cNvPr id="6" name="Rectangle 5">
            <a:extLst>
              <a:ext uri="{FF2B5EF4-FFF2-40B4-BE49-F238E27FC236}">
                <a16:creationId xmlns:a16="http://schemas.microsoft.com/office/drawing/2014/main" id="{5D3B5112-929C-4971-837B-83DCC7254433}"/>
              </a:ext>
            </a:extLst>
          </p:cNvPr>
          <p:cNvSpPr/>
          <p:nvPr/>
        </p:nvSpPr>
        <p:spPr>
          <a:xfrm>
            <a:off x="-1" y="2018314"/>
            <a:ext cx="9144001" cy="800219"/>
          </a:xfrm>
          <a:prstGeom prst="rect">
            <a:avLst/>
          </a:prstGeom>
        </p:spPr>
        <p:txBody>
          <a:bodyPr wrap="square">
            <a:spAutoFit/>
          </a:bodyPr>
          <a:lstStyle/>
          <a:p>
            <a:pPr algn="ctr"/>
            <a:r>
              <a:rPr lang="en-US" sz="4600" dirty="0"/>
              <a:t>What do we Forecast?</a:t>
            </a:r>
          </a:p>
        </p:txBody>
      </p:sp>
      <p:sp>
        <p:nvSpPr>
          <p:cNvPr id="5" name="TextBox 4">
            <a:extLst>
              <a:ext uri="{FF2B5EF4-FFF2-40B4-BE49-F238E27FC236}">
                <a16:creationId xmlns:a16="http://schemas.microsoft.com/office/drawing/2014/main" id="{26EF389D-6622-4209-BE1D-C3ECBA4B598C}"/>
              </a:ext>
            </a:extLst>
          </p:cNvPr>
          <p:cNvSpPr txBox="1"/>
          <p:nvPr/>
        </p:nvSpPr>
        <p:spPr>
          <a:xfrm>
            <a:off x="313265" y="3013976"/>
            <a:ext cx="8517468" cy="4154984"/>
          </a:xfrm>
          <a:prstGeom prst="rect">
            <a:avLst/>
          </a:prstGeom>
          <a:noFill/>
        </p:spPr>
        <p:txBody>
          <a:bodyPr wrap="square" numCol="2" rtlCol="0">
            <a:spAutoFit/>
          </a:bodyPr>
          <a:lstStyle/>
          <a:p>
            <a:pPr marL="285750" indent="-285750">
              <a:buFont typeface="Arial" panose="020B0604020202020204" pitchFamily="34" charset="0"/>
              <a:buChar char="•"/>
            </a:pPr>
            <a:r>
              <a:rPr lang="en-US" sz="2400" dirty="0"/>
              <a:t>Weather </a:t>
            </a:r>
          </a:p>
          <a:p>
            <a:pPr marL="285750" indent="-285750">
              <a:buFont typeface="Arial" panose="020B0604020202020204" pitchFamily="34" charset="0"/>
              <a:buChar char="•"/>
            </a:pPr>
            <a:r>
              <a:rPr lang="en-US" sz="2400" dirty="0"/>
              <a:t>Floods</a:t>
            </a:r>
          </a:p>
          <a:p>
            <a:pPr marL="285750" indent="-285750">
              <a:buFont typeface="Arial" panose="020B0604020202020204" pitchFamily="34" charset="0"/>
              <a:buChar char="•"/>
            </a:pPr>
            <a:r>
              <a:rPr lang="en-US" sz="2400" dirty="0"/>
              <a:t>Hurricanes</a:t>
            </a:r>
          </a:p>
          <a:p>
            <a:pPr marL="285750" indent="-285750">
              <a:buFont typeface="Arial" panose="020B0604020202020204" pitchFamily="34" charset="0"/>
              <a:buChar char="•"/>
            </a:pPr>
            <a:r>
              <a:rPr lang="en-US" sz="2400" dirty="0"/>
              <a:t>Forest fires</a:t>
            </a:r>
          </a:p>
          <a:p>
            <a:pPr marL="285750" indent="-285750">
              <a:buFont typeface="Arial" panose="020B0604020202020204" pitchFamily="34" charset="0"/>
              <a:buChar char="•"/>
            </a:pPr>
            <a:r>
              <a:rPr lang="en-US" sz="2400" dirty="0"/>
              <a:t>Economy</a:t>
            </a:r>
          </a:p>
          <a:p>
            <a:pPr marL="285750" indent="-285750">
              <a:buFont typeface="Arial" panose="020B0604020202020204" pitchFamily="34" charset="0"/>
              <a:buChar char="•"/>
            </a:pPr>
            <a:r>
              <a:rPr lang="en-US" sz="2400" dirty="0"/>
              <a:t>Disease transmission</a:t>
            </a:r>
          </a:p>
          <a:p>
            <a:pPr marL="285750" indent="-285750">
              <a:buFont typeface="Arial" panose="020B0604020202020204" pitchFamily="34" charset="0"/>
              <a:buChar char="•"/>
            </a:pPr>
            <a:r>
              <a:rPr lang="en-US" sz="2400" dirty="0"/>
              <a:t>Election results</a:t>
            </a:r>
          </a:p>
          <a:p>
            <a:pPr marL="285750" indent="-285750">
              <a:buFont typeface="Arial" panose="020B0604020202020204" pitchFamily="34" charset="0"/>
              <a:buChar char="•"/>
            </a:pPr>
            <a:r>
              <a:rPr lang="en-US" sz="2400" dirty="0"/>
              <a:t>Greenhouse gas emissions</a:t>
            </a:r>
          </a:p>
          <a:p>
            <a:pPr marL="285750" indent="-285750">
              <a:buFont typeface="Arial" panose="020B0604020202020204" pitchFamily="34" charset="0"/>
              <a:buChar char="•"/>
            </a:pPr>
            <a:r>
              <a:rPr lang="en-US" sz="2400" dirty="0"/>
              <a:t>Earthquakes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Land use</a:t>
            </a:r>
          </a:p>
          <a:p>
            <a:pPr marL="285750" indent="-285750">
              <a:buFont typeface="Arial" panose="020B0604020202020204" pitchFamily="34" charset="0"/>
              <a:buChar char="•"/>
            </a:pPr>
            <a:r>
              <a:rPr lang="en-US" sz="2400" dirty="0"/>
              <a:t>Player and team performance in sports</a:t>
            </a:r>
          </a:p>
          <a:p>
            <a:pPr marL="285750" indent="-285750">
              <a:buFont typeface="Arial" panose="020B0604020202020204" pitchFamily="34" charset="0"/>
              <a:buChar char="•"/>
            </a:pPr>
            <a:r>
              <a:rPr lang="en-US" sz="2400" dirty="0"/>
              <a:t>Sales</a:t>
            </a:r>
          </a:p>
          <a:p>
            <a:pPr marL="285750" indent="-285750">
              <a:buFont typeface="Arial" panose="020B0604020202020204" pitchFamily="34" charset="0"/>
              <a:buChar char="•"/>
            </a:pPr>
            <a:r>
              <a:rPr lang="en-US" sz="2400" dirty="0"/>
              <a:t>Transport planning</a:t>
            </a:r>
          </a:p>
          <a:p>
            <a:pPr marL="285750" indent="-285750">
              <a:buFont typeface="Arial" panose="020B0604020202020204" pitchFamily="34" charset="0"/>
              <a:buChar char="•"/>
            </a:pPr>
            <a:r>
              <a:rPr lang="en-US" sz="2400" dirty="0"/>
              <a:t>and much more!</a:t>
            </a:r>
          </a:p>
          <a:p>
            <a:pPr marL="285750" indent="-285750">
              <a:buFont typeface="Arial" panose="020B0604020202020204" pitchFamily="34" charset="0"/>
              <a:buChar char="•"/>
            </a:pPr>
            <a:endParaRPr lang="en-IE" sz="2400" dirty="0"/>
          </a:p>
        </p:txBody>
      </p:sp>
    </p:spTree>
    <p:extLst>
      <p:ext uri="{BB962C8B-B14F-4D97-AF65-F5344CB8AC3E}">
        <p14:creationId xmlns:p14="http://schemas.microsoft.com/office/powerpoint/2010/main" val="3948409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233A0-3E6F-4A17-9771-8416BD4FDD5F}"/>
              </a:ext>
            </a:extLst>
          </p:cNvPr>
          <p:cNvSpPr>
            <a:spLocks noGrp="1"/>
          </p:cNvSpPr>
          <p:nvPr>
            <p:ph type="title"/>
          </p:nvPr>
        </p:nvSpPr>
        <p:spPr/>
        <p:txBody>
          <a:bodyPr/>
          <a:lstStyle/>
          <a:p>
            <a:r>
              <a:rPr lang="en-IE" dirty="0">
                <a:solidFill>
                  <a:schemeClr val="accent1">
                    <a:lumMod val="75000"/>
                  </a:schemeClr>
                </a:solidFill>
              </a:rPr>
              <a:t>Quantifying Uncertainty</a:t>
            </a:r>
          </a:p>
        </p:txBody>
      </p:sp>
      <p:sp>
        <p:nvSpPr>
          <p:cNvPr id="6" name="Content Placeholder 5">
            <a:extLst>
              <a:ext uri="{FF2B5EF4-FFF2-40B4-BE49-F238E27FC236}">
                <a16:creationId xmlns:a16="http://schemas.microsoft.com/office/drawing/2014/main" id="{0199DAF9-870A-4AA6-8613-1D5F587C7D01}"/>
              </a:ext>
            </a:extLst>
          </p:cNvPr>
          <p:cNvSpPr>
            <a:spLocks noGrp="1"/>
          </p:cNvSpPr>
          <p:nvPr>
            <p:ph idx="1"/>
          </p:nvPr>
        </p:nvSpPr>
        <p:spPr>
          <a:xfrm>
            <a:off x="285749" y="1524000"/>
            <a:ext cx="6080761" cy="5124450"/>
          </a:xfrm>
        </p:spPr>
        <p:txBody>
          <a:bodyPr>
            <a:normAutofit/>
          </a:bodyPr>
          <a:lstStyle/>
          <a:p>
            <a:r>
              <a:rPr lang="en-US" dirty="0"/>
              <a:t>Analyzing the sources of uncertainty can inform which measurements are critical to reduce uncertainty</a:t>
            </a:r>
          </a:p>
          <a:p>
            <a:r>
              <a:rPr lang="en-US" dirty="0"/>
              <a:t>Quantifying uncertainty can include:</a:t>
            </a:r>
          </a:p>
          <a:p>
            <a:pPr marL="731520" lvl="1" indent="-457200">
              <a:buFont typeface="+mj-lt"/>
              <a:buAutoNum type="arabicPeriod"/>
            </a:pPr>
            <a:r>
              <a:rPr lang="en-US" dirty="0"/>
              <a:t>Historical performance of models</a:t>
            </a:r>
          </a:p>
          <a:p>
            <a:pPr marL="731520" lvl="1" indent="-457200">
              <a:buFont typeface="+mj-lt"/>
              <a:buAutoNum type="arabicPeriod"/>
            </a:pPr>
            <a:r>
              <a:rPr lang="en-US" dirty="0"/>
              <a:t>Known variability in natural processes</a:t>
            </a:r>
          </a:p>
          <a:p>
            <a:pPr marL="731520" lvl="1" indent="-457200">
              <a:buFont typeface="+mj-lt"/>
              <a:buAutoNum type="arabicPeriod"/>
            </a:pPr>
            <a:r>
              <a:rPr lang="en-US" dirty="0"/>
              <a:t>Analysis of the data which is used to generate the forecast</a:t>
            </a:r>
          </a:p>
        </p:txBody>
      </p:sp>
    </p:spTree>
    <p:extLst>
      <p:ext uri="{BB962C8B-B14F-4D97-AF65-F5344CB8AC3E}">
        <p14:creationId xmlns:p14="http://schemas.microsoft.com/office/powerpoint/2010/main" val="402628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7873-45B9-4C54-83B0-C5C284A8F15F}"/>
              </a:ext>
            </a:extLst>
          </p:cNvPr>
          <p:cNvSpPr>
            <a:spLocks noGrp="1"/>
          </p:cNvSpPr>
          <p:nvPr>
            <p:ph type="title"/>
          </p:nvPr>
        </p:nvSpPr>
        <p:spPr/>
        <p:txBody>
          <a:bodyPr/>
          <a:lstStyle/>
          <a:p>
            <a:r>
              <a:rPr lang="en-IE" dirty="0">
                <a:solidFill>
                  <a:schemeClr val="accent1">
                    <a:lumMod val="75000"/>
                  </a:schemeClr>
                </a:solidFill>
              </a:rPr>
              <a:t>What is the purpose of a forecast?</a:t>
            </a:r>
          </a:p>
        </p:txBody>
      </p:sp>
      <p:sp>
        <p:nvSpPr>
          <p:cNvPr id="3" name="Content Placeholder 2">
            <a:extLst>
              <a:ext uri="{FF2B5EF4-FFF2-40B4-BE49-F238E27FC236}">
                <a16:creationId xmlns:a16="http://schemas.microsoft.com/office/drawing/2014/main" id="{101F3B4B-7D6B-4E0C-BCA6-11EF9968AE22}"/>
              </a:ext>
            </a:extLst>
          </p:cNvPr>
          <p:cNvSpPr>
            <a:spLocks noGrp="1"/>
          </p:cNvSpPr>
          <p:nvPr>
            <p:ph idx="1"/>
          </p:nvPr>
        </p:nvSpPr>
        <p:spPr>
          <a:xfrm>
            <a:off x="457200" y="1600200"/>
            <a:ext cx="4809281" cy="4876800"/>
          </a:xfrm>
        </p:spPr>
        <p:txBody>
          <a:bodyPr/>
          <a:lstStyle/>
          <a:p>
            <a:r>
              <a:rPr lang="en-IE" dirty="0"/>
              <a:t>Preparation</a:t>
            </a:r>
          </a:p>
          <a:p>
            <a:pPr lvl="1"/>
            <a:r>
              <a:rPr lang="en-IE" dirty="0"/>
              <a:t>e.g. weather forecast - hurricanes</a:t>
            </a:r>
          </a:p>
          <a:p>
            <a:endParaRPr lang="en-IE" dirty="0"/>
          </a:p>
          <a:p>
            <a:r>
              <a:rPr lang="en-IE" dirty="0"/>
              <a:t>Action</a:t>
            </a:r>
          </a:p>
          <a:p>
            <a:pPr lvl="1"/>
            <a:r>
              <a:rPr lang="en-IE" dirty="0"/>
              <a:t>e.g. disease forecasting, fire forecasts</a:t>
            </a:r>
          </a:p>
        </p:txBody>
      </p:sp>
      <p:pic>
        <p:nvPicPr>
          <p:cNvPr id="4" name="Picture 2" descr="Flatten Curve 1">
            <a:extLst>
              <a:ext uri="{FF2B5EF4-FFF2-40B4-BE49-F238E27FC236}">
                <a16:creationId xmlns:a16="http://schemas.microsoft.com/office/drawing/2014/main" id="{9EDB3FF0-6771-431D-BF01-77A5E2ED57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36" r="7491"/>
          <a:stretch/>
        </p:blipFill>
        <p:spPr bwMode="auto">
          <a:xfrm>
            <a:off x="235919" y="4261771"/>
            <a:ext cx="4289782" cy="247469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latten Curve 2">
            <a:extLst>
              <a:ext uri="{FF2B5EF4-FFF2-40B4-BE49-F238E27FC236}">
                <a16:creationId xmlns:a16="http://schemas.microsoft.com/office/drawing/2014/main" id="{C7856CD8-4129-44ED-8C14-9B9B30A341C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436" r="7491"/>
          <a:stretch/>
        </p:blipFill>
        <p:spPr bwMode="auto">
          <a:xfrm>
            <a:off x="4183884" y="4261770"/>
            <a:ext cx="4335083" cy="250082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ropical Cyclone Track and Watches/Warnings&#10;image example for Hurricane Sandy">
            <a:extLst>
              <a:ext uri="{FF2B5EF4-FFF2-40B4-BE49-F238E27FC236}">
                <a16:creationId xmlns:a16="http://schemas.microsoft.com/office/drawing/2014/main" id="{6A9306A5-9780-4B45-AFA3-ACC435AD9A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80734" y="1524000"/>
            <a:ext cx="3142678" cy="257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08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Our focal question:</a:t>
            </a:r>
          </a:p>
        </p:txBody>
      </p:sp>
      <p:sp>
        <p:nvSpPr>
          <p:cNvPr id="6" name="Rectangle 5">
            <a:extLst>
              <a:ext uri="{FF2B5EF4-FFF2-40B4-BE49-F238E27FC236}">
                <a16:creationId xmlns:a16="http://schemas.microsoft.com/office/drawing/2014/main" id="{5D3B5112-929C-4971-837B-83DCC7254433}"/>
              </a:ext>
            </a:extLst>
          </p:cNvPr>
          <p:cNvSpPr/>
          <p:nvPr/>
        </p:nvSpPr>
        <p:spPr>
          <a:xfrm>
            <a:off x="-1" y="1998701"/>
            <a:ext cx="9144001" cy="800219"/>
          </a:xfrm>
          <a:prstGeom prst="rect">
            <a:avLst/>
          </a:prstGeom>
        </p:spPr>
        <p:txBody>
          <a:bodyPr wrap="square">
            <a:spAutoFit/>
          </a:bodyPr>
          <a:lstStyle/>
          <a:p>
            <a:pPr algn="ctr"/>
            <a:r>
              <a:rPr lang="en-US" sz="4600" dirty="0"/>
              <a:t>What is an Ecological Forecast?</a:t>
            </a:r>
          </a:p>
        </p:txBody>
      </p:sp>
      <p:sp>
        <p:nvSpPr>
          <p:cNvPr id="4" name="Rectangle 3">
            <a:extLst>
              <a:ext uri="{FF2B5EF4-FFF2-40B4-BE49-F238E27FC236}">
                <a16:creationId xmlns:a16="http://schemas.microsoft.com/office/drawing/2014/main" id="{CF3D7E8D-CC77-487F-A6AF-F4A9392E8183}"/>
              </a:ext>
            </a:extLst>
          </p:cNvPr>
          <p:cNvSpPr/>
          <p:nvPr/>
        </p:nvSpPr>
        <p:spPr>
          <a:xfrm>
            <a:off x="0" y="3829147"/>
            <a:ext cx="9144001" cy="1077218"/>
          </a:xfrm>
          <a:prstGeom prst="rect">
            <a:avLst/>
          </a:prstGeom>
        </p:spPr>
        <p:txBody>
          <a:bodyPr wrap="square">
            <a:spAutoFit/>
          </a:bodyPr>
          <a:lstStyle/>
          <a:p>
            <a:pPr algn="ctr"/>
            <a:r>
              <a:rPr lang="en-US" sz="3200" i="1" dirty="0"/>
              <a:t>“Prediction of future </a:t>
            </a:r>
            <a:r>
              <a:rPr lang="en-US" sz="3200" b="1" i="1" dirty="0"/>
              <a:t>environmental</a:t>
            </a:r>
            <a:r>
              <a:rPr lang="en-US" sz="3200" i="1" dirty="0"/>
              <a:t> conditions </a:t>
            </a:r>
          </a:p>
          <a:p>
            <a:pPr algn="ctr"/>
            <a:r>
              <a:rPr lang="en-US" sz="3200" i="1" dirty="0"/>
              <a:t>with uncertainty”</a:t>
            </a:r>
          </a:p>
        </p:txBody>
      </p:sp>
    </p:spTree>
    <p:extLst>
      <p:ext uri="{BB962C8B-B14F-4D97-AF65-F5344CB8AC3E}">
        <p14:creationId xmlns:p14="http://schemas.microsoft.com/office/powerpoint/2010/main" val="635494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233A0-3E6F-4A17-9771-8416BD4FDD5F}"/>
              </a:ext>
            </a:extLst>
          </p:cNvPr>
          <p:cNvSpPr>
            <a:spLocks noGrp="1"/>
          </p:cNvSpPr>
          <p:nvPr>
            <p:ph type="title"/>
          </p:nvPr>
        </p:nvSpPr>
        <p:spPr/>
        <p:txBody>
          <a:bodyPr/>
          <a:lstStyle/>
          <a:p>
            <a:r>
              <a:rPr lang="en-IE" dirty="0">
                <a:solidFill>
                  <a:schemeClr val="accent1">
                    <a:lumMod val="75000"/>
                  </a:schemeClr>
                </a:solidFill>
              </a:rPr>
              <a:t>Uncertainty</a:t>
            </a:r>
          </a:p>
        </p:txBody>
      </p:sp>
      <p:sp>
        <p:nvSpPr>
          <p:cNvPr id="6" name="Content Placeholder 5">
            <a:extLst>
              <a:ext uri="{FF2B5EF4-FFF2-40B4-BE49-F238E27FC236}">
                <a16:creationId xmlns:a16="http://schemas.microsoft.com/office/drawing/2014/main" id="{0199DAF9-870A-4AA6-8613-1D5F587C7D01}"/>
              </a:ext>
            </a:extLst>
          </p:cNvPr>
          <p:cNvSpPr>
            <a:spLocks noGrp="1"/>
          </p:cNvSpPr>
          <p:nvPr>
            <p:ph idx="1"/>
          </p:nvPr>
        </p:nvSpPr>
        <p:spPr>
          <a:xfrm>
            <a:off x="285750" y="702197"/>
            <a:ext cx="8401050" cy="5124450"/>
          </a:xfrm>
        </p:spPr>
        <p:txBody>
          <a:bodyPr>
            <a:normAutofit/>
          </a:bodyPr>
          <a:lstStyle/>
          <a:p>
            <a:endParaRPr lang="en-US" dirty="0"/>
          </a:p>
          <a:p>
            <a:pPr marL="0" indent="0">
              <a:buNone/>
            </a:pPr>
            <a:endParaRPr lang="en-US" dirty="0"/>
          </a:p>
          <a:p>
            <a:r>
              <a:rPr lang="en-US" dirty="0"/>
              <a:t>A forecast is a well-informed guess of the future; therefore, it will always be uncertain</a:t>
            </a:r>
          </a:p>
          <a:p>
            <a:r>
              <a:rPr lang="en-US" dirty="0"/>
              <a:t>It is at the core of how people evaluate risk and make decisions</a:t>
            </a:r>
          </a:p>
          <a:p>
            <a:r>
              <a:rPr lang="en-US" dirty="0"/>
              <a:t>Uncertainty generally increases with time into the future</a:t>
            </a:r>
          </a:p>
          <a:p>
            <a:endParaRPr lang="en-US" dirty="0"/>
          </a:p>
        </p:txBody>
      </p:sp>
      <p:pic>
        <p:nvPicPr>
          <p:cNvPr id="4" name="Picture 3" descr="A picture containing chart&#10;&#10;Description automatically generated">
            <a:extLst>
              <a:ext uri="{FF2B5EF4-FFF2-40B4-BE49-F238E27FC236}">
                <a16:creationId xmlns:a16="http://schemas.microsoft.com/office/drawing/2014/main" id="{F86E55A4-075F-465B-B6F2-698F5392A622}"/>
              </a:ext>
            </a:extLst>
          </p:cNvPr>
          <p:cNvPicPr>
            <a:picLocks noChangeAspect="1"/>
          </p:cNvPicPr>
          <p:nvPr/>
        </p:nvPicPr>
        <p:blipFill rotWithShape="1">
          <a:blip r:embed="rId3"/>
          <a:srcRect r="22857"/>
          <a:stretch/>
        </p:blipFill>
        <p:spPr>
          <a:xfrm>
            <a:off x="3799070" y="3345083"/>
            <a:ext cx="4097004" cy="3414170"/>
          </a:xfrm>
          <a:prstGeom prst="rect">
            <a:avLst/>
          </a:prstGeom>
          <a:ln>
            <a:solidFill>
              <a:schemeClr val="tx1"/>
            </a:solidFill>
          </a:ln>
        </p:spPr>
      </p:pic>
      <p:sp>
        <p:nvSpPr>
          <p:cNvPr id="3" name="TextBox 2">
            <a:extLst>
              <a:ext uri="{FF2B5EF4-FFF2-40B4-BE49-F238E27FC236}">
                <a16:creationId xmlns:a16="http://schemas.microsoft.com/office/drawing/2014/main" id="{9602E017-1A55-429F-9EE4-651AB6666A36}"/>
              </a:ext>
            </a:extLst>
          </p:cNvPr>
          <p:cNvSpPr txBox="1"/>
          <p:nvPr/>
        </p:nvSpPr>
        <p:spPr>
          <a:xfrm>
            <a:off x="457200" y="5456835"/>
            <a:ext cx="3341870" cy="1077218"/>
          </a:xfrm>
          <a:prstGeom prst="rect">
            <a:avLst/>
          </a:prstGeom>
          <a:noFill/>
        </p:spPr>
        <p:txBody>
          <a:bodyPr wrap="square" rtlCol="0">
            <a:spAutoFit/>
          </a:bodyPr>
          <a:lstStyle/>
          <a:p>
            <a:r>
              <a:rPr lang="en-US" sz="1600" i="1" dirty="0"/>
              <a:t>Plot showing 16 day forecast of air pressure with shaded regions showing 95% confidence interval and the solid line represents the median</a:t>
            </a:r>
            <a:endParaRPr lang="en-IE" sz="1600" i="1" dirty="0"/>
          </a:p>
        </p:txBody>
      </p:sp>
    </p:spTree>
    <p:extLst>
      <p:ext uri="{BB962C8B-B14F-4D97-AF65-F5344CB8AC3E}">
        <p14:creationId xmlns:p14="http://schemas.microsoft.com/office/powerpoint/2010/main" val="2888500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Tree>
    <p:extLst>
      <p:ext uri="{BB962C8B-B14F-4D97-AF65-F5344CB8AC3E}">
        <p14:creationId xmlns:p14="http://schemas.microsoft.com/office/powerpoint/2010/main" val="555121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Custom 4">
      <a:dk1>
        <a:sysClr val="windowText" lastClr="000000"/>
      </a:dk1>
      <a:lt1>
        <a:sysClr val="window" lastClr="FFFFFF"/>
      </a:lt1>
      <a:dk2>
        <a:srgbClr val="53A264"/>
      </a:dk2>
      <a:lt2>
        <a:srgbClr val="DFE3E5"/>
      </a:lt2>
      <a:accent1>
        <a:srgbClr val="53A264"/>
      </a:accent1>
      <a:accent2>
        <a:srgbClr val="53A264"/>
      </a:accent2>
      <a:accent3>
        <a:srgbClr val="27CED7"/>
      </a:accent3>
      <a:accent4>
        <a:srgbClr val="42BA97"/>
      </a:accent4>
      <a:accent5>
        <a:srgbClr val="3E8853"/>
      </a:accent5>
      <a:accent6>
        <a:srgbClr val="62A39F"/>
      </a:accent6>
      <a:hlink>
        <a:srgbClr val="DFECEB"/>
      </a:hlink>
      <a:folHlink>
        <a:srgbClr val="F2F2F2"/>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31356</TotalTime>
  <Words>4054</Words>
  <Application>Microsoft Office PowerPoint</Application>
  <PresentationFormat>On-screen Show (4:3)</PresentationFormat>
  <Paragraphs>467</Paragraphs>
  <Slides>50</Slides>
  <Notes>37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Calibri</vt:lpstr>
      <vt:lpstr>Cambria Math</vt:lpstr>
      <vt:lpstr>Wingdings</vt:lpstr>
      <vt:lpstr>KF PPT go-to</vt:lpstr>
      <vt:lpstr>Macrosystems EDDIE:  Introduction to Ecological Forecasting </vt:lpstr>
      <vt:lpstr> Overview of today</vt:lpstr>
      <vt:lpstr> Ecosystems are changing worldwide…</vt:lpstr>
      <vt:lpstr> Before we start:</vt:lpstr>
      <vt:lpstr> Before we start</vt:lpstr>
      <vt:lpstr>What is the purpose of a forecast?</vt:lpstr>
      <vt:lpstr> Our focal question:</vt:lpstr>
      <vt:lpstr>Uncertainty</vt:lpstr>
      <vt:lpstr>PowerPoint Presentation</vt:lpstr>
      <vt:lpstr>Create Hypothesis</vt:lpstr>
      <vt:lpstr>Build Model</vt:lpstr>
      <vt:lpstr>Quantify Uncertainty</vt:lpstr>
      <vt:lpstr>Generate Forecast</vt:lpstr>
      <vt:lpstr>Communicate Forecast</vt:lpstr>
      <vt:lpstr>Assess Forecast</vt:lpstr>
      <vt:lpstr>Update Model</vt:lpstr>
      <vt:lpstr>PowerPoint Presentation</vt:lpstr>
      <vt:lpstr>Today…</vt:lpstr>
      <vt:lpstr>What are the drivers of primary productivity in a lake?</vt:lpstr>
      <vt:lpstr>Primary Productivity Model</vt:lpstr>
      <vt:lpstr>Primary Productivity Model</vt:lpstr>
      <vt:lpstr>Primary Productivity Model</vt:lpstr>
      <vt:lpstr>National Ecological Observatory Network (NEON)</vt:lpstr>
      <vt:lpstr> Learning objectives of today’s module:</vt:lpstr>
      <vt:lpstr> Activity A</vt:lpstr>
      <vt:lpstr> Activity B</vt:lpstr>
      <vt:lpstr> Activity C</vt:lpstr>
      <vt:lpstr>Three ways to run this module</vt:lpstr>
      <vt:lpstr>Shiny App</vt:lpstr>
      <vt:lpstr>Let’s Go!</vt:lpstr>
      <vt:lpstr>PowerPoint Presentation</vt:lpstr>
      <vt:lpstr>Landing Page of the Shiny App</vt:lpstr>
      <vt:lpstr>Navigating the Shiny App</vt:lpstr>
      <vt:lpstr>Answer questions</vt:lpstr>
      <vt:lpstr>Navigate slides</vt:lpstr>
      <vt:lpstr>Interact with app</vt:lpstr>
      <vt:lpstr>Interact with plots</vt:lpstr>
      <vt:lpstr>Saving plots</vt:lpstr>
      <vt:lpstr>Saving &amp; Resuming Progress</vt:lpstr>
      <vt:lpstr>Downloading the Report</vt:lpstr>
      <vt:lpstr> Thank you for participating! </vt:lpstr>
      <vt:lpstr>PowerPoint Presentation</vt:lpstr>
      <vt:lpstr>Macrosystems EDDIE:  Introduction to Ecological Forecasting continued… </vt:lpstr>
      <vt:lpstr>Models Primary Production in Lakes</vt:lpstr>
      <vt:lpstr>Model Components</vt:lpstr>
      <vt:lpstr>PowerPoint Presentation</vt:lpstr>
      <vt:lpstr>Ecological Forecast Examples</vt:lpstr>
      <vt:lpstr>What do you think are the key components of a forecast?</vt:lpstr>
      <vt:lpstr>Ecological forecasting helps to understand macrosystems ecological interactions</vt:lpstr>
      <vt:lpstr>Quantifying Uncertainty</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Tadhg Moore</cp:lastModifiedBy>
  <cp:revision>441</cp:revision>
  <dcterms:created xsi:type="dcterms:W3CDTF">2015-09-21T16:03:57Z</dcterms:created>
  <dcterms:modified xsi:type="dcterms:W3CDTF">2022-05-27T12:15:39Z</dcterms:modified>
</cp:coreProperties>
</file>

<file path=docProps/thumbnail.jpeg>
</file>